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0" r:id="rId6"/>
    <p:sldId id="272" r:id="rId7"/>
    <p:sldId id="273" r:id="rId8"/>
    <p:sldId id="274" r:id="rId9"/>
    <p:sldId id="275" r:id="rId10"/>
    <p:sldId id="276" r:id="rId11"/>
    <p:sldId id="264" r:id="rId12"/>
    <p:sldId id="277" r:id="rId13"/>
    <p:sldId id="278" r:id="rId14"/>
    <p:sldId id="265" r:id="rId15"/>
    <p:sldId id="280" r:id="rId16"/>
    <p:sldId id="266" r:id="rId17"/>
    <p:sldId id="267" r:id="rId18"/>
    <p:sldId id="268" r:id="rId19"/>
    <p:sldId id="269" r:id="rId20"/>
    <p:sldId id="279" r:id="rId2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Keerik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72d878a53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72d878a53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284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72d878a53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72d878a53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72d878a53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72d878a53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198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72d878a53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72d878a53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769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72d878a53_2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72d878a53_2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72d878a5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72d878a53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7251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734f3c4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734f3c4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734f3c46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734f3c46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73fdff48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73fdff48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dacc8f4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dacc8f4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72d878a5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72d878a53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dacc8f4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dacc8f4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84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72d878a5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72d878a5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72d878a53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72d878a53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72d878a53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72d878a53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840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72d878a53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72d878a53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0928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72d878a53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72d878a53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637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72d878a53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72d878a53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7616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72d878a53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72d878a53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35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6F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Montserrat"/>
              <a:buNone/>
              <a:defRPr sz="5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Pts val="1800"/>
              <a:buFont typeface="Montserrat"/>
              <a:buNone/>
              <a:defRPr b="1">
                <a:solidFill>
                  <a:srgbClr val="FF6F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FF6F00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Montserrat"/>
              <a:buNone/>
              <a:defRPr sz="12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Montserrat"/>
              <a:buChar char="■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rus" type="secHead">
  <p:cSld name="SECTION_HEADER">
    <p:bg>
      <p:bgPr>
        <a:solidFill>
          <a:srgbClr val="FF6F00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Pts val="2800"/>
              <a:buFont typeface="Montserrat"/>
              <a:buNone/>
              <a:defRPr b="1">
                <a:solidFill>
                  <a:srgbClr val="FF6F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Pts val="2800"/>
              <a:buFont typeface="Montserrat"/>
              <a:buNone/>
              <a:defRPr b="1">
                <a:solidFill>
                  <a:srgbClr val="FF6F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Pts val="2800"/>
              <a:buFont typeface="Montserrat"/>
              <a:buNone/>
              <a:defRPr b="1">
                <a:solidFill>
                  <a:srgbClr val="FF6F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Pts val="2400"/>
              <a:buFont typeface="Montserrat"/>
              <a:buNone/>
              <a:defRPr sz="2400" b="1">
                <a:solidFill>
                  <a:srgbClr val="FF6F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●"/>
              <a:defRPr sz="12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○"/>
              <a:defRPr sz="12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Montserrat"/>
              <a:buChar char="■"/>
              <a:defRPr sz="1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F6F00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6F00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  <a:defRPr sz="4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"/>
              <a:buNone/>
              <a:defRPr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6F00"/>
              </a:buClr>
              <a:buSzPts val="2800"/>
              <a:buFont typeface="Montserrat"/>
              <a:buNone/>
              <a:defRPr sz="2800" b="1">
                <a:solidFill>
                  <a:srgbClr val="FF6F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F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089975" y="630600"/>
            <a:ext cx="7464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Odometry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089975" y="2727250"/>
            <a:ext cx="7464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How to win Control Award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1056325" y="2683200"/>
            <a:ext cx="6632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Forwards/Backwards Derivation: Final</a:t>
            </a:r>
            <a:endParaRPr dirty="0"/>
          </a:p>
        </p:txBody>
      </p:sp>
      <p:pic>
        <p:nvPicPr>
          <p:cNvPr id="199" name="Google Shape;1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00" y="1017725"/>
            <a:ext cx="2755766" cy="38209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CDF0E4-E838-48F7-BAD5-B168D6003932}"/>
                  </a:ext>
                </a:extLst>
              </p:cNvPr>
              <p:cNvSpPr txBox="1"/>
              <p:nvPr/>
            </p:nvSpPr>
            <p:spPr>
              <a:xfrm>
                <a:off x="4476750" y="1289050"/>
                <a:ext cx="3448050" cy="14058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b="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sz="2400" b="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595959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b="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b="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sz="2400" b="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CDF0E4-E838-48F7-BAD5-B168D6003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1289050"/>
                <a:ext cx="3448050" cy="14058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4615CE-0A50-43A4-8ABD-2D0AAEB24542}"/>
                  </a:ext>
                </a:extLst>
              </p:cNvPr>
              <p:cNvSpPr txBox="1"/>
              <p:nvPr/>
            </p:nvSpPr>
            <p:spPr>
              <a:xfrm>
                <a:off x="3759200" y="3289300"/>
                <a:ext cx="5117550" cy="1477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US" sz="2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595959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n-US" sz="2400" b="1" dirty="0">
                  <a:solidFill>
                    <a:srgbClr val="595959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595959"/>
                  </a:solidFill>
                  <a:ea typeface="Cambria Math" panose="02040503050406030204" pitchFamily="18" charset="0"/>
                </a:endParaRPr>
              </a:p>
              <a:p>
                <a:endParaRPr lang="en-US" sz="2400" b="1" dirty="0">
                  <a:solidFill>
                    <a:srgbClr val="595959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4615CE-0A50-43A4-8ABD-2D0AAEB24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200" y="3289300"/>
                <a:ext cx="5117550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925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Strafing Derivation: Heading</a:t>
            </a:r>
            <a:endParaRPr dirty="0"/>
          </a:p>
        </p:txBody>
      </p:sp>
      <p:pic>
        <p:nvPicPr>
          <p:cNvPr id="210" name="Google Shape;2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50" y="1039895"/>
            <a:ext cx="2797532" cy="38209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52FC33-2055-40E8-856D-626F4850C89F}"/>
                  </a:ext>
                </a:extLst>
              </p:cNvPr>
              <p:cNvSpPr txBox="1"/>
              <p:nvPr/>
            </p:nvSpPr>
            <p:spPr>
              <a:xfrm>
                <a:off x="4476750" y="1289050"/>
                <a:ext cx="3448050" cy="2168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dk2"/>
                    </a:solidFill>
                    <a:latin typeface="Montserrat"/>
                    <a:ea typeface="Cambria Math" panose="02040503050406030204" pitchFamily="18" charset="0"/>
                    <a:sym typeface="Montserrat"/>
                  </a:rPr>
                  <a:t>The forwards/backwards heading equation works here as well, so no need to make a new one.</a:t>
                </a:r>
                <a:endParaRPr lang="en-US" sz="1800" dirty="0">
                  <a:solidFill>
                    <a:srgbClr val="595959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b="1" i="1" dirty="0">
                  <a:solidFill>
                    <a:srgbClr val="595959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1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400" b="1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1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2400" b="1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sz="2400" b="1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52FC33-2055-40E8-856D-626F4850C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1289050"/>
                <a:ext cx="3448050" cy="2168799"/>
              </a:xfrm>
              <a:prstGeom prst="rect">
                <a:avLst/>
              </a:prstGeom>
              <a:blipFill>
                <a:blip r:embed="rId4"/>
                <a:stretch>
                  <a:fillRect l="-3180" t="-3371" r="-4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Strafing Derivation: Radius</a:t>
            </a:r>
            <a:endParaRPr dirty="0"/>
          </a:p>
        </p:txBody>
      </p:sp>
      <p:pic>
        <p:nvPicPr>
          <p:cNvPr id="210" name="Google Shape;2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50" y="1039895"/>
            <a:ext cx="2797532" cy="38209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D83A8EC-47AE-4447-8A77-09E509942688}"/>
                  </a:ext>
                </a:extLst>
              </p:cNvPr>
              <p:cNvSpPr txBox="1"/>
              <p:nvPr/>
            </p:nvSpPr>
            <p:spPr>
              <a:xfrm>
                <a:off x="4476750" y="1289050"/>
                <a:ext cx="344805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D83A8EC-47AE-4447-8A77-09E509942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1289050"/>
                <a:ext cx="3448050" cy="369332"/>
              </a:xfrm>
              <a:prstGeom prst="rect">
                <a:avLst/>
              </a:prstGeom>
              <a:blipFill>
                <a:blip r:embed="rId4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16FC53-0BE7-4483-B3E4-8C34F038862F}"/>
                  </a:ext>
                </a:extLst>
              </p:cNvPr>
              <p:cNvSpPr txBox="1"/>
              <p:nvPr/>
            </p:nvSpPr>
            <p:spPr>
              <a:xfrm>
                <a:off x="3714750" y="2063750"/>
                <a:ext cx="5117550" cy="18018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>
                  <a:solidFill>
                    <a:srgbClr val="595959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b="0" dirty="0">
                  <a:solidFill>
                    <a:srgbClr val="595959"/>
                  </a:solidFill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srgbClr val="595959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595959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16FC53-0BE7-4483-B3E4-8C34F0388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0" y="2063750"/>
                <a:ext cx="5117550" cy="18018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01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Strafing Derivation: Final</a:t>
            </a:r>
            <a:endParaRPr dirty="0"/>
          </a:p>
        </p:txBody>
      </p:sp>
      <p:pic>
        <p:nvPicPr>
          <p:cNvPr id="210" name="Google Shape;2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50" y="1039895"/>
            <a:ext cx="2797532" cy="38209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D83A8EC-47AE-4447-8A77-09E509942688}"/>
                  </a:ext>
                </a:extLst>
              </p:cNvPr>
              <p:cNvSpPr txBox="1"/>
              <p:nvPr/>
            </p:nvSpPr>
            <p:spPr>
              <a:xfrm>
                <a:off x="4476750" y="1289050"/>
                <a:ext cx="3448050" cy="13853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400" b="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sz="2400" b="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595959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D83A8EC-47AE-4447-8A77-09E509942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1289050"/>
                <a:ext cx="3448050" cy="13853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16FC53-0BE7-4483-B3E4-8C34F038862F}"/>
                  </a:ext>
                </a:extLst>
              </p:cNvPr>
              <p:cNvSpPr txBox="1"/>
              <p:nvPr/>
            </p:nvSpPr>
            <p:spPr>
              <a:xfrm>
                <a:off x="3714750" y="3203113"/>
                <a:ext cx="511755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n-US" sz="2400" b="0" dirty="0">
                  <a:solidFill>
                    <a:srgbClr val="595959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0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US" sz="2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595959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16FC53-0BE7-4483-B3E4-8C34F0388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0" y="3203113"/>
                <a:ext cx="5117550" cy="738664"/>
              </a:xfrm>
              <a:prstGeom prst="rect">
                <a:avLst/>
              </a:prstGeom>
              <a:blipFill>
                <a:blip r:embed="rId5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889B9DE-E8DE-4905-AC33-84D2812C3E98}"/>
              </a:ext>
            </a:extLst>
          </p:cNvPr>
          <p:cNvSpPr txBox="1"/>
          <p:nvPr/>
        </p:nvSpPr>
        <p:spPr>
          <a:xfrm>
            <a:off x="3714750" y="4203700"/>
            <a:ext cx="51175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595959"/>
                </a:solidFill>
                <a:latin typeface="Montserrat" panose="00000500000000000000" pitchFamily="2" charset="0"/>
                <a:ea typeface="Cambria Math" panose="02040503050406030204" pitchFamily="18" charset="0"/>
              </a:rPr>
              <a:t>Because the robot is facing sideways, the sin and cos are switched.</a:t>
            </a: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846B2E-7017-4685-A728-74FCCE64DBFD}"/>
              </a:ext>
            </a:extLst>
          </p:cNvPr>
          <p:cNvGrpSpPr/>
          <p:nvPr/>
        </p:nvGrpSpPr>
        <p:grpSpPr>
          <a:xfrm>
            <a:off x="1848416" y="2850886"/>
            <a:ext cx="824934" cy="968177"/>
            <a:chOff x="1848416" y="2850886"/>
            <a:chExt cx="824934" cy="968177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CCFA71F-19F7-4D66-9685-83201CFDE1A9}"/>
                </a:ext>
              </a:extLst>
            </p:cNvPr>
            <p:cNvCxnSpPr/>
            <p:nvPr/>
          </p:nvCxnSpPr>
          <p:spPr>
            <a:xfrm flipV="1">
              <a:off x="2660650" y="2959100"/>
              <a:ext cx="0" cy="609600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21DF7B-FB7A-4B21-9CC0-466BCEFA926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2355850" y="3263900"/>
              <a:ext cx="0" cy="60960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046067-0F17-4C56-8F21-1AAD3C19BF73}"/>
                </a:ext>
              </a:extLst>
            </p:cNvPr>
            <p:cNvSpPr txBox="1"/>
            <p:nvPr/>
          </p:nvSpPr>
          <p:spPr>
            <a:xfrm>
              <a:off x="2374904" y="2850886"/>
              <a:ext cx="298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Montserrat" panose="00000500000000000000" pitchFamily="2" charset="0"/>
                </a:rPr>
                <a:t>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CD9613-5004-4343-943D-F1A968F30B61}"/>
                </a:ext>
              </a:extLst>
            </p:cNvPr>
            <p:cNvSpPr txBox="1"/>
            <p:nvPr/>
          </p:nvSpPr>
          <p:spPr>
            <a:xfrm>
              <a:off x="1848416" y="3511286"/>
              <a:ext cx="298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Montserrat" panose="00000500000000000000" pitchFamily="2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52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Final Equations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F4F804-E16F-47F5-B5B4-8DCF9CFAC676}"/>
                  </a:ext>
                </a:extLst>
              </p:cNvPr>
              <p:cNvSpPr txBox="1"/>
              <p:nvPr/>
            </p:nvSpPr>
            <p:spPr>
              <a:xfrm>
                <a:off x="311700" y="1017725"/>
                <a:ext cx="2235200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8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8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b="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800" b="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sz="1800" b="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800" b="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F4F804-E16F-47F5-B5B4-8DCF9CFAC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017725"/>
                <a:ext cx="2235200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4A72FD-26D5-4705-849B-3F846C5476DE}"/>
                  </a:ext>
                </a:extLst>
              </p:cNvPr>
              <p:cNvSpPr txBox="1"/>
              <p:nvPr/>
            </p:nvSpPr>
            <p:spPr>
              <a:xfrm>
                <a:off x="2546900" y="1776952"/>
                <a:ext cx="3517350" cy="2810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595959"/>
                    </a:solidFill>
                    <a:latin typeface="Montserrat" panose="00000500000000000000" pitchFamily="2" charset="0"/>
                  </a:rPr>
                  <a:t>If </a:t>
                </a:r>
                <a:r>
                  <a:rPr lang="el-GR" sz="1800" b="1" dirty="0">
                    <a:solidFill>
                      <a:srgbClr val="595959"/>
                    </a:solidFill>
                  </a:rPr>
                  <a:t>Δθ</a:t>
                </a:r>
                <a:r>
                  <a:rPr lang="en-US" sz="1800" b="1" dirty="0">
                    <a:solidFill>
                      <a:srgbClr val="595959"/>
                    </a:solidFill>
                    <a:latin typeface="Montserrat" panose="00000500000000000000" pitchFamily="2" charset="0"/>
                  </a:rPr>
                  <a:t> </a:t>
                </a:r>
                <a:r>
                  <a:rPr lang="en-US" sz="1800" b="1" i="0" dirty="0">
                    <a:solidFill>
                      <a:srgbClr val="595959"/>
                    </a:solidFill>
                    <a:effectLst/>
                    <a:latin typeface="Montserrat" panose="00000500000000000000" pitchFamily="2" charset="0"/>
                  </a:rPr>
                  <a:t>≠</a:t>
                </a:r>
                <a:r>
                  <a:rPr lang="en-US" sz="1800" b="1" dirty="0">
                    <a:solidFill>
                      <a:srgbClr val="595959"/>
                    </a:solidFill>
                    <a:latin typeface="Montserrat" panose="00000500000000000000" pitchFamily="2" charset="0"/>
                  </a:rPr>
                  <a:t> 0:</a:t>
                </a:r>
              </a:p>
              <a:p>
                <a:endParaRPr lang="en-US" sz="1800" b="1" dirty="0">
                  <a:solidFill>
                    <a:srgbClr val="595959"/>
                  </a:solidFill>
                  <a:latin typeface="Montserrat" panose="000005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8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8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18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sz="18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8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sz="18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595959"/>
                  </a:solidFill>
                  <a:latin typeface="Montserrat" panose="000005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595959"/>
                  </a:solidFill>
                  <a:latin typeface="Montserrat" panose="00000500000000000000" pitchFamily="2" charset="0"/>
                </a:endParaRPr>
              </a:p>
              <a:p>
                <a:endParaRPr lang="en-US" sz="1800" dirty="0">
                  <a:solidFill>
                    <a:srgbClr val="595959"/>
                  </a:solidFill>
                  <a:latin typeface="Montserrat" panose="000005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8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d>
                        <m:dPr>
                          <m:ctrlP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8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func>
                        <m:funcPr>
                          <m:ctrlP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n-US" sz="1800" b="1" dirty="0">
                  <a:solidFill>
                    <a:srgbClr val="595959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8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func>
                        <m:funcPr>
                          <m:ctrlP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US" sz="18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1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US" sz="1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endParaRPr lang="en-US" sz="1800" dirty="0">
                  <a:solidFill>
                    <a:srgbClr val="595959"/>
                  </a:solidFill>
                  <a:latin typeface="Montserrat" panose="000005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4A72FD-26D5-4705-849B-3F846C547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900" y="1776952"/>
                <a:ext cx="3517350" cy="2810513"/>
              </a:xfrm>
              <a:prstGeom prst="rect">
                <a:avLst/>
              </a:prstGeom>
              <a:blipFill>
                <a:blip r:embed="rId4"/>
                <a:stretch>
                  <a:fillRect t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D31DE95-BC9E-455E-994E-43EE337F3EF9}"/>
              </a:ext>
            </a:extLst>
          </p:cNvPr>
          <p:cNvSpPr txBox="1"/>
          <p:nvPr/>
        </p:nvSpPr>
        <p:spPr>
          <a:xfrm>
            <a:off x="6305550" y="3501481"/>
            <a:ext cx="2311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  <a:latin typeface="Montserrat" panose="00000500000000000000" pitchFamily="2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Montserrat" panose="00000500000000000000" pitchFamily="2" charset="0"/>
              </a:rPr>
              <a:t>forwards/backwards </a:t>
            </a:r>
            <a:r>
              <a:rPr lang="en-US" dirty="0">
                <a:solidFill>
                  <a:srgbClr val="595959"/>
                </a:solidFill>
                <a:latin typeface="Montserrat" panose="00000500000000000000" pitchFamily="2" charset="0"/>
              </a:rPr>
              <a:t>and </a:t>
            </a:r>
            <a:r>
              <a:rPr lang="en-US" b="1" dirty="0">
                <a:solidFill>
                  <a:srgbClr val="0070C0"/>
                </a:solidFill>
                <a:latin typeface="Montserrat" panose="00000500000000000000" pitchFamily="2" charset="0"/>
              </a:rPr>
              <a:t>strafing</a:t>
            </a:r>
            <a:r>
              <a:rPr lang="en-US" dirty="0">
                <a:solidFill>
                  <a:srgbClr val="595959"/>
                </a:solidFill>
                <a:latin typeface="Montserrat" panose="00000500000000000000" pitchFamily="2" charset="0"/>
              </a:rPr>
              <a:t> components are added together.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5DF2F1-CC14-452F-AEF5-E25F62CA99D6}"/>
                  </a:ext>
                </a:extLst>
              </p:cNvPr>
              <p:cNvSpPr txBox="1"/>
              <p:nvPr/>
            </p:nvSpPr>
            <p:spPr>
              <a:xfrm>
                <a:off x="311700" y="1776952"/>
                <a:ext cx="2235200" cy="144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595959"/>
                    </a:solidFill>
                    <a:latin typeface="Montserrat" panose="00000500000000000000" pitchFamily="2" charset="0"/>
                  </a:rPr>
                  <a:t>If </a:t>
                </a:r>
                <a:r>
                  <a:rPr lang="el-GR" sz="1800" b="1" dirty="0">
                    <a:solidFill>
                      <a:srgbClr val="595959"/>
                    </a:solidFill>
                  </a:rPr>
                  <a:t>Δθ</a:t>
                </a:r>
                <a:r>
                  <a:rPr lang="en-US" sz="1800" b="1" dirty="0">
                    <a:solidFill>
                      <a:srgbClr val="595959"/>
                    </a:solidFill>
                    <a:latin typeface="Montserrat" panose="00000500000000000000" pitchFamily="2" charset="0"/>
                  </a:rPr>
                  <a:t> = 0:</a:t>
                </a:r>
              </a:p>
              <a:p>
                <a:endParaRPr lang="en-US" sz="1800" b="1" dirty="0">
                  <a:solidFill>
                    <a:srgbClr val="595959"/>
                  </a:solidFill>
                  <a:latin typeface="Montserrat" panose="000005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8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US" sz="18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800" dirty="0">
                  <a:solidFill>
                    <a:srgbClr val="595959"/>
                  </a:solidFill>
                  <a:latin typeface="Montserrat" panose="00000500000000000000" pitchFamily="2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8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8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8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18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5DF2F1-CC14-452F-AEF5-E25F62CA9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6952"/>
                <a:ext cx="2235200" cy="1441933"/>
              </a:xfrm>
              <a:prstGeom prst="rect">
                <a:avLst/>
              </a:prstGeom>
              <a:blipFill>
                <a:blip r:embed="rId5"/>
                <a:stretch>
                  <a:fillRect t="-2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6F00"/>
                </a:solidFill>
                <a:latin typeface="Montserrat"/>
                <a:ea typeface="Montserrat"/>
                <a:cs typeface="Montserrat"/>
                <a:sym typeface="Montserrat"/>
              </a:rPr>
              <a:t>Adding onto Current Position</a:t>
            </a:r>
            <a:endParaRPr b="1" dirty="0">
              <a:solidFill>
                <a:srgbClr val="FF6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3">
                <a:extLst>
                  <a:ext uri="{FF2B5EF4-FFF2-40B4-BE49-F238E27FC236}">
                    <a16:creationId xmlns:a16="http://schemas.microsoft.com/office/drawing/2014/main" id="{04C42602-E08F-4F3E-8A09-54408AB8566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787900" y="1152475"/>
                <a:ext cx="4044400" cy="3416400"/>
              </a:xfrm>
            </p:spPr>
            <p:txBody>
              <a:bodyPr/>
              <a:lstStyle/>
              <a:p>
                <a:pPr>
                  <a:buFont typeface="+mj-lt"/>
                  <a:buAutoNum type="arabicPeriod"/>
                </a:pPr>
                <a:r>
                  <a:rPr lang="en-US" dirty="0"/>
                  <a:t>Calculate the change in position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using the equations.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/>
                  <a:t>The vector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is relative to the robot, so rotate it based on the robot’s previous heading. to make it relative to the field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/>
                  <a:t>Add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 to the robot location vector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/>
                  <a:t>Repeat after the next loop.</a:t>
                </a:r>
              </a:p>
            </p:txBody>
          </p:sp>
        </mc:Choice>
        <mc:Fallback xmlns="">
          <p:sp>
            <p:nvSpPr>
              <p:cNvPr id="10" name="Text Placeholder 3">
                <a:extLst>
                  <a:ext uri="{FF2B5EF4-FFF2-40B4-BE49-F238E27FC236}">
                    <a16:creationId xmlns:a16="http://schemas.microsoft.com/office/drawing/2014/main" id="{04C42602-E08F-4F3E-8A09-54408AB856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787900" y="1152475"/>
                <a:ext cx="4044400" cy="3416400"/>
              </a:xfrm>
              <a:blipFill>
                <a:blip r:embed="rId3"/>
                <a:stretch>
                  <a:fillRect r="-2410" b="-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oogle Shape;61;p14">
            <a:extLst>
              <a:ext uri="{FF2B5EF4-FFF2-40B4-BE49-F238E27FC236}">
                <a16:creationId xmlns:a16="http://schemas.microsoft.com/office/drawing/2014/main" id="{874E360A-21AB-49A2-9FC6-BA6BFAF484C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9997" r="18772"/>
          <a:stretch/>
        </p:blipFill>
        <p:spPr>
          <a:xfrm rot="802397">
            <a:off x="2085987" y="2442680"/>
            <a:ext cx="1004132" cy="11599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4371D5C-7DF0-4B07-A083-6A7391F4622C}"/>
              </a:ext>
            </a:extLst>
          </p:cNvPr>
          <p:cNvGrpSpPr/>
          <p:nvPr/>
        </p:nvGrpSpPr>
        <p:grpSpPr>
          <a:xfrm>
            <a:off x="2279650" y="3048000"/>
            <a:ext cx="507922" cy="1520875"/>
            <a:chOff x="2279650" y="3048000"/>
            <a:chExt cx="507922" cy="152087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1A5E0BB-42FB-4A6D-A0C3-05B7B0CD4C93}"/>
                </a:ext>
              </a:extLst>
            </p:cNvPr>
            <p:cNvCxnSpPr/>
            <p:nvPr/>
          </p:nvCxnSpPr>
          <p:spPr>
            <a:xfrm flipV="1">
              <a:off x="2279650" y="3048000"/>
              <a:ext cx="304645" cy="1520875"/>
            </a:xfrm>
            <a:prstGeom prst="straightConnector1">
              <a:avLst/>
            </a:prstGeom>
            <a:ln w="34925">
              <a:solidFill>
                <a:srgbClr val="5959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62DA634-7BA5-45E0-8DEE-6549DDC2BA92}"/>
                    </a:ext>
                  </a:extLst>
                </p:cNvPr>
                <p:cNvSpPr txBox="1"/>
                <p:nvPr/>
              </p:nvSpPr>
              <p:spPr>
                <a:xfrm>
                  <a:off x="2431972" y="3728938"/>
                  <a:ext cx="355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b="1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b="1" dirty="0">
                    <a:latin typeface="Montserrat" panose="00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62DA634-7BA5-45E0-8DEE-6549DDC2BA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1972" y="3728938"/>
                  <a:ext cx="355600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4C83BBC-292B-4896-913C-ECAA98B94CDA}"/>
              </a:ext>
            </a:extLst>
          </p:cNvPr>
          <p:cNvGrpSpPr/>
          <p:nvPr/>
        </p:nvGrpSpPr>
        <p:grpSpPr>
          <a:xfrm>
            <a:off x="1957945" y="1912815"/>
            <a:ext cx="721600" cy="1135186"/>
            <a:chOff x="1957945" y="1912815"/>
            <a:chExt cx="721600" cy="1135186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39BD452-E26F-4EB2-885B-9D39158DFD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57945" y="1912815"/>
              <a:ext cx="626351" cy="1135186"/>
            </a:xfrm>
            <a:prstGeom prst="straightConnector1">
              <a:avLst/>
            </a:prstGeom>
            <a:ln w="349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A630E48-EEBF-45BA-A164-F662E8CD5378}"/>
                    </a:ext>
                  </a:extLst>
                </p:cNvPr>
                <p:cNvSpPr txBox="1"/>
                <p:nvPr/>
              </p:nvSpPr>
              <p:spPr>
                <a:xfrm>
                  <a:off x="2323945" y="2367063"/>
                  <a:ext cx="355600" cy="3353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oMath>
                    </m:oMathPara>
                  </a14:m>
                  <a:endParaRPr lang="en-US" b="1" dirty="0">
                    <a:solidFill>
                      <a:srgbClr val="7030A0"/>
                    </a:solidFill>
                    <a:latin typeface="Montserrat" panose="00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A630E48-EEBF-45BA-A164-F662E8CD5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3945" y="2367063"/>
                  <a:ext cx="355600" cy="3353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43308DE-FBCC-48CB-844A-7E8F1E787381}"/>
              </a:ext>
            </a:extLst>
          </p:cNvPr>
          <p:cNvGrpSpPr/>
          <p:nvPr/>
        </p:nvGrpSpPr>
        <p:grpSpPr>
          <a:xfrm>
            <a:off x="1682750" y="2807906"/>
            <a:ext cx="897788" cy="418129"/>
            <a:chOff x="1682750" y="2807906"/>
            <a:chExt cx="897788" cy="418129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24CAF19-0BF5-4EC1-B429-EAC94B855F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2750" y="2807906"/>
              <a:ext cx="897788" cy="24009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7FA19BB-6ABF-4351-A488-B366DD2307E8}"/>
                    </a:ext>
                  </a:extLst>
                </p:cNvPr>
                <p:cNvSpPr txBox="1"/>
                <p:nvPr/>
              </p:nvSpPr>
              <p:spPr>
                <a:xfrm>
                  <a:off x="2093320" y="2949036"/>
                  <a:ext cx="3556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1200" b="1" dirty="0">
                    <a:solidFill>
                      <a:srgbClr val="FF0000"/>
                    </a:solidFill>
                    <a:latin typeface="Montserrat" panose="00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7FA19BB-6ABF-4351-A488-B366DD2307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3320" y="2949036"/>
                  <a:ext cx="355600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2DE02A0-DAA5-4885-BCA8-F42B3346756E}"/>
              </a:ext>
            </a:extLst>
          </p:cNvPr>
          <p:cNvGrpSpPr/>
          <p:nvPr/>
        </p:nvGrpSpPr>
        <p:grpSpPr>
          <a:xfrm>
            <a:off x="1422666" y="1912816"/>
            <a:ext cx="531521" cy="895088"/>
            <a:chOff x="1422666" y="1912816"/>
            <a:chExt cx="531521" cy="895088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04A1ED0-6A85-4787-960C-82D90758DA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7200" y="1912816"/>
              <a:ext cx="226987" cy="89508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B9C1D54-0DA9-42EE-B6DB-236E942397E2}"/>
                    </a:ext>
                  </a:extLst>
                </p:cNvPr>
                <p:cNvSpPr txBox="1"/>
                <p:nvPr/>
              </p:nvSpPr>
              <p:spPr>
                <a:xfrm>
                  <a:off x="1422666" y="2412165"/>
                  <a:ext cx="3556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2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US" sz="1200" b="1" dirty="0">
                    <a:solidFill>
                      <a:srgbClr val="0070C0"/>
                    </a:solidFill>
                    <a:latin typeface="Montserrat" panose="00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B9C1D54-0DA9-42EE-B6DB-236E942397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2666" y="2412165"/>
                  <a:ext cx="355600" cy="2769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47F72C2-4EC5-4689-ACB1-85B09A6D303C}"/>
              </a:ext>
            </a:extLst>
          </p:cNvPr>
          <p:cNvGrpSpPr/>
          <p:nvPr/>
        </p:nvGrpSpPr>
        <p:grpSpPr>
          <a:xfrm>
            <a:off x="1768397" y="1963552"/>
            <a:ext cx="511252" cy="2605323"/>
            <a:chOff x="1768397" y="1963552"/>
            <a:chExt cx="511252" cy="2605323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9F58051-5235-45AA-BB2B-7E1C57E1C0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54187" y="1963552"/>
              <a:ext cx="325462" cy="2605323"/>
            </a:xfrm>
            <a:prstGeom prst="straightConnector1">
              <a:avLst/>
            </a:prstGeom>
            <a:ln w="34925">
              <a:solidFill>
                <a:srgbClr val="595959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78E66F2-46EA-482B-AD81-DDA57DE9135C}"/>
                    </a:ext>
                  </a:extLst>
                </p:cNvPr>
                <p:cNvSpPr txBox="1"/>
                <p:nvPr/>
              </p:nvSpPr>
              <p:spPr>
                <a:xfrm>
                  <a:off x="1768397" y="3470814"/>
                  <a:ext cx="355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b="1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595959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b="1" dirty="0">
                    <a:latin typeface="Montserrat" panose="00000500000000000000" pitchFamily="2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78E66F2-46EA-482B-AD81-DDA57DE913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8397" y="3470814"/>
                  <a:ext cx="355600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32099E-6 L -0.06927 -0.205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" y="-10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2: Implementation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Wiring</a:t>
            </a:r>
            <a:endParaRPr/>
          </a:p>
        </p:txBody>
      </p:sp>
      <p:sp>
        <p:nvSpPr>
          <p:cNvPr id="238" name="Google Shape;23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Odometry wheel encoders replace drive motor encoders</a:t>
            </a:r>
            <a:endParaRPr/>
          </a:p>
        </p:txBody>
      </p:sp>
      <p:pic>
        <p:nvPicPr>
          <p:cNvPr id="239" name="Google Shape;239;p24"/>
          <p:cNvPicPr preferRelativeResize="0"/>
          <p:nvPr/>
        </p:nvPicPr>
        <p:blipFill rotWithShape="1">
          <a:blip r:embed="rId3">
            <a:alphaModFix/>
          </a:blip>
          <a:srcRect r="51721"/>
          <a:stretch/>
        </p:blipFill>
        <p:spPr>
          <a:xfrm>
            <a:off x="5963775" y="941625"/>
            <a:ext cx="2374326" cy="370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4"/>
          <p:cNvSpPr/>
          <p:nvPr/>
        </p:nvSpPr>
        <p:spPr>
          <a:xfrm>
            <a:off x="6091275" y="2067375"/>
            <a:ext cx="306900" cy="30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4"/>
          <p:cNvSpPr/>
          <p:nvPr/>
        </p:nvSpPr>
        <p:spPr>
          <a:xfrm flipH="1">
            <a:off x="5185075" y="2111800"/>
            <a:ext cx="1097400" cy="108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4"/>
          <p:cNvSpPr/>
          <p:nvPr/>
        </p:nvSpPr>
        <p:spPr>
          <a:xfrm rot="10800000">
            <a:off x="5185075" y="2210747"/>
            <a:ext cx="1097400" cy="108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4"/>
          <p:cNvSpPr/>
          <p:nvPr/>
        </p:nvSpPr>
        <p:spPr>
          <a:xfrm>
            <a:off x="6091275" y="2565614"/>
            <a:ext cx="306900" cy="30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4"/>
          <p:cNvSpPr/>
          <p:nvPr/>
        </p:nvSpPr>
        <p:spPr>
          <a:xfrm flipH="1">
            <a:off x="5185075" y="2610039"/>
            <a:ext cx="1097400" cy="108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4"/>
          <p:cNvSpPr/>
          <p:nvPr/>
        </p:nvSpPr>
        <p:spPr>
          <a:xfrm rot="10800000">
            <a:off x="5185075" y="2708986"/>
            <a:ext cx="1097400" cy="108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4"/>
          <p:cNvSpPr/>
          <p:nvPr/>
        </p:nvSpPr>
        <p:spPr>
          <a:xfrm>
            <a:off x="6091275" y="3080145"/>
            <a:ext cx="306900" cy="30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4"/>
          <p:cNvSpPr/>
          <p:nvPr/>
        </p:nvSpPr>
        <p:spPr>
          <a:xfrm flipH="1">
            <a:off x="5185075" y="3124570"/>
            <a:ext cx="1097400" cy="108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4"/>
          <p:cNvSpPr/>
          <p:nvPr/>
        </p:nvSpPr>
        <p:spPr>
          <a:xfrm rot="10800000">
            <a:off x="5185075" y="3223517"/>
            <a:ext cx="1097400" cy="108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4"/>
          <p:cNvSpPr/>
          <p:nvPr/>
        </p:nvSpPr>
        <p:spPr>
          <a:xfrm>
            <a:off x="6091275" y="3571283"/>
            <a:ext cx="306900" cy="30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4"/>
          <p:cNvSpPr/>
          <p:nvPr/>
        </p:nvSpPr>
        <p:spPr>
          <a:xfrm flipH="1">
            <a:off x="5185075" y="3615708"/>
            <a:ext cx="1097400" cy="108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4"/>
          <p:cNvSpPr/>
          <p:nvPr/>
        </p:nvSpPr>
        <p:spPr>
          <a:xfrm rot="10800000">
            <a:off x="5185075" y="3714655"/>
            <a:ext cx="1097400" cy="108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4"/>
          <p:cNvSpPr/>
          <p:nvPr/>
        </p:nvSpPr>
        <p:spPr>
          <a:xfrm>
            <a:off x="6277452" y="2390929"/>
            <a:ext cx="333300" cy="15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6277452" y="2884146"/>
            <a:ext cx="333300" cy="15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6277452" y="3381529"/>
            <a:ext cx="333300" cy="15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4"/>
          <p:cNvSpPr/>
          <p:nvPr/>
        </p:nvSpPr>
        <p:spPr>
          <a:xfrm>
            <a:off x="6331432" y="2151816"/>
            <a:ext cx="669600" cy="820200"/>
          </a:xfrm>
          <a:prstGeom prst="parallelogram">
            <a:avLst>
              <a:gd name="adj" fmla="val 92549"/>
            </a:avLst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4"/>
          <p:cNvSpPr/>
          <p:nvPr/>
        </p:nvSpPr>
        <p:spPr>
          <a:xfrm>
            <a:off x="6382532" y="2151816"/>
            <a:ext cx="669600" cy="820200"/>
          </a:xfrm>
          <a:prstGeom prst="parallelogram">
            <a:avLst>
              <a:gd name="adj" fmla="val 92549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4"/>
          <p:cNvSpPr/>
          <p:nvPr/>
        </p:nvSpPr>
        <p:spPr>
          <a:xfrm>
            <a:off x="6437832" y="2151816"/>
            <a:ext cx="669600" cy="820200"/>
          </a:xfrm>
          <a:prstGeom prst="parallelogram">
            <a:avLst>
              <a:gd name="adj" fmla="val 92549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"/>
          <p:cNvSpPr/>
          <p:nvPr/>
        </p:nvSpPr>
        <p:spPr>
          <a:xfrm>
            <a:off x="6492282" y="2151816"/>
            <a:ext cx="669600" cy="820200"/>
          </a:xfrm>
          <a:prstGeom prst="parallelogram">
            <a:avLst>
              <a:gd name="adj" fmla="val 92549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6331432" y="1663628"/>
            <a:ext cx="669600" cy="820200"/>
          </a:xfrm>
          <a:prstGeom prst="parallelogram">
            <a:avLst>
              <a:gd name="adj" fmla="val 92549"/>
            </a:avLst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6382532" y="1663628"/>
            <a:ext cx="669600" cy="820200"/>
          </a:xfrm>
          <a:prstGeom prst="parallelogram">
            <a:avLst>
              <a:gd name="adj" fmla="val 92549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/>
          <p:nvPr/>
        </p:nvSpPr>
        <p:spPr>
          <a:xfrm>
            <a:off x="6437832" y="1663628"/>
            <a:ext cx="669600" cy="820200"/>
          </a:xfrm>
          <a:prstGeom prst="parallelogram">
            <a:avLst>
              <a:gd name="adj" fmla="val 92549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4"/>
          <p:cNvSpPr/>
          <p:nvPr/>
        </p:nvSpPr>
        <p:spPr>
          <a:xfrm>
            <a:off x="6492282" y="1663628"/>
            <a:ext cx="669600" cy="820200"/>
          </a:xfrm>
          <a:prstGeom prst="parallelogram">
            <a:avLst>
              <a:gd name="adj" fmla="val 92549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4"/>
          <p:cNvSpPr/>
          <p:nvPr/>
        </p:nvSpPr>
        <p:spPr>
          <a:xfrm>
            <a:off x="6331432" y="2648251"/>
            <a:ext cx="669600" cy="820200"/>
          </a:xfrm>
          <a:prstGeom prst="parallelogram">
            <a:avLst>
              <a:gd name="adj" fmla="val 92549"/>
            </a:avLst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4"/>
          <p:cNvSpPr/>
          <p:nvPr/>
        </p:nvSpPr>
        <p:spPr>
          <a:xfrm>
            <a:off x="6382532" y="2648251"/>
            <a:ext cx="669600" cy="820200"/>
          </a:xfrm>
          <a:prstGeom prst="parallelogram">
            <a:avLst>
              <a:gd name="adj" fmla="val 92549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4"/>
          <p:cNvSpPr/>
          <p:nvPr/>
        </p:nvSpPr>
        <p:spPr>
          <a:xfrm>
            <a:off x="6437832" y="2648251"/>
            <a:ext cx="669600" cy="820200"/>
          </a:xfrm>
          <a:prstGeom prst="parallelogram">
            <a:avLst>
              <a:gd name="adj" fmla="val 92549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4"/>
          <p:cNvSpPr/>
          <p:nvPr/>
        </p:nvSpPr>
        <p:spPr>
          <a:xfrm>
            <a:off x="6492282" y="2648251"/>
            <a:ext cx="669600" cy="820200"/>
          </a:xfrm>
          <a:prstGeom prst="parallelogram">
            <a:avLst>
              <a:gd name="adj" fmla="val 92549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4"/>
          <p:cNvSpPr txBox="1"/>
          <p:nvPr/>
        </p:nvSpPr>
        <p:spPr>
          <a:xfrm>
            <a:off x="4360075" y="2067375"/>
            <a:ext cx="825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lFront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24"/>
          <p:cNvSpPr txBox="1"/>
          <p:nvPr/>
        </p:nvSpPr>
        <p:spPr>
          <a:xfrm>
            <a:off x="4360075" y="2568063"/>
            <a:ext cx="825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lBack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24"/>
          <p:cNvSpPr txBox="1"/>
          <p:nvPr/>
        </p:nvSpPr>
        <p:spPr>
          <a:xfrm>
            <a:off x="4360075" y="3062738"/>
            <a:ext cx="825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rFront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24"/>
          <p:cNvSpPr txBox="1"/>
          <p:nvPr/>
        </p:nvSpPr>
        <p:spPr>
          <a:xfrm>
            <a:off x="4360075" y="3557425"/>
            <a:ext cx="825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rBack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24"/>
          <p:cNvSpPr txBox="1"/>
          <p:nvPr/>
        </p:nvSpPr>
        <p:spPr>
          <a:xfrm>
            <a:off x="7161875" y="1511650"/>
            <a:ext cx="11763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lEncoder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24"/>
          <p:cNvSpPr txBox="1"/>
          <p:nvPr/>
        </p:nvSpPr>
        <p:spPr>
          <a:xfrm>
            <a:off x="7161875" y="2012200"/>
            <a:ext cx="11763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rEncoder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24"/>
          <p:cNvSpPr txBox="1"/>
          <p:nvPr/>
        </p:nvSpPr>
        <p:spPr>
          <a:xfrm>
            <a:off x="6715100" y="3223525"/>
            <a:ext cx="11763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bEncoder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Coding</a:t>
            </a:r>
            <a:endParaRPr/>
          </a:p>
        </p:txBody>
      </p:sp>
      <p:sp>
        <p:nvSpPr>
          <p:cNvPr id="279" name="Google Shape;27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an instance of DcMotor for each odometry encoder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each one point to the motor whose encoder port it is using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Drive motors have to be run using RUN_WITHOUT_ENCODER now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current and previous encoder data of each motor in equations</a:t>
            </a:r>
            <a:endParaRPr/>
          </a:p>
        </p:txBody>
      </p:sp>
      <p:sp>
        <p:nvSpPr>
          <p:cNvPr id="280" name="Google Shape;280;p25"/>
          <p:cNvSpPr txBox="1"/>
          <p:nvPr/>
        </p:nvSpPr>
        <p:spPr>
          <a:xfrm>
            <a:off x="4572000" y="1152475"/>
            <a:ext cx="4572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DcMotor </a:t>
            </a:r>
            <a:r>
              <a:rPr lang="en" sz="1000" b="1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lEncoder 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" sz="1000" b="1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lFront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DcMotor </a:t>
            </a:r>
            <a:r>
              <a:rPr lang="en" sz="1000" b="1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rEncoder 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" sz="1000" b="1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lBack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DcMotor </a:t>
            </a:r>
            <a:r>
              <a:rPr lang="en" sz="1000" b="1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bEncoder 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" sz="1000" b="1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rFront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660E7A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lFront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.setMode(DcMotor.RunMode.</a:t>
            </a:r>
            <a:r>
              <a:rPr lang="en" sz="1000" b="1" i="1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RUN_WITHOUT_ENCODER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rFront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.setMode(DcMotor.RunMode.</a:t>
            </a:r>
            <a:r>
              <a:rPr lang="en" sz="1000" b="1" i="1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RUN_WITHOUT_ENCODER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lBack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.setMode(DcMotor.RunMode.</a:t>
            </a:r>
            <a:r>
              <a:rPr lang="en" sz="1000" b="1" i="1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RUN_WITHOUT_ENCODER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rBack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.setMode(DcMotor.RunMode.</a:t>
            </a:r>
            <a:r>
              <a:rPr lang="en" sz="1000" b="1" i="1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RUN_WITHOUT_ENCODER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deltalEncoder 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 getlEncoderCounts() - </a:t>
            </a:r>
            <a:r>
              <a:rPr lang="en" sz="1000" b="1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lEncoderPrevious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deltarEncoder 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 getrEncoderCounts() - </a:t>
            </a:r>
            <a:r>
              <a:rPr lang="en" sz="1000" b="1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rEncoderPrevious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deltabEncoder 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 getbEncoderCounts() - </a:t>
            </a:r>
            <a:r>
              <a:rPr lang="en" sz="1000" b="1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bEncoderPrevious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//equations go here</a:t>
            </a:r>
            <a:endParaRPr sz="1000">
              <a:solidFill>
                <a:schemeClr val="dk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lEncoderPrevious 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 getlEncoderCounts();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rEncoderPrevious 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 getrEncoderCounts();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660E7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bEncoderPrevious 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 getbEncoderCounts();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Making Odometry Better: Software</a:t>
            </a:r>
            <a:endParaRPr dirty="0"/>
          </a:p>
        </p:txBody>
      </p:sp>
      <p:sp>
        <p:nvSpPr>
          <p:cNvPr id="286" name="Google Shape;28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Sync heading data with IMU once in a while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Last season, we synced every 50 loop iterations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Experimentally tune wheel radii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Ex. Rotate the robot in place 10 times, solve for radii using odometry encoder data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Use bulk reads and tune your loop cycles to be as fast as possible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The faster your loop speeds are, the more accurate your estimate 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l="19997" r="18772"/>
          <a:stretch/>
        </p:blipFill>
        <p:spPr>
          <a:xfrm>
            <a:off x="5721794" y="1017725"/>
            <a:ext cx="295759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6F00"/>
                </a:solidFill>
                <a:latin typeface="Montserrat"/>
                <a:ea typeface="Montserrat"/>
                <a:cs typeface="Montserrat"/>
                <a:sym typeface="Montserrat"/>
              </a:rPr>
              <a:t>What is Odometry?</a:t>
            </a:r>
            <a:endParaRPr b="1">
              <a:solidFill>
                <a:srgbClr val="FF6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6073936" y="2110161"/>
            <a:ext cx="394200" cy="678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7904170" y="2110161"/>
            <a:ext cx="394200" cy="678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5275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Uses non-powered omni wheels to track robot position and heading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Red:</a:t>
            </a: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 Forward facing wheels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Tracks forwards/backwards movement and rotation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b="1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Blue:</a:t>
            </a: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 Sideways facing wheel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Tracks strafing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Advantages over using IMU and motor encoders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No wheel slippage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IMU read times are long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Disadvantages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>Becomes inaccurate if wheels lose contact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Google Shape;63;p14">
            <a:extLst>
              <a:ext uri="{FF2B5EF4-FFF2-40B4-BE49-F238E27FC236}">
                <a16:creationId xmlns:a16="http://schemas.microsoft.com/office/drawing/2014/main" id="{581E9F4A-F106-44D5-AE0A-898A241974F7}"/>
              </a:ext>
            </a:extLst>
          </p:cNvPr>
          <p:cNvSpPr/>
          <p:nvPr/>
        </p:nvSpPr>
        <p:spPr>
          <a:xfrm rot="5400000">
            <a:off x="7003489" y="3493483"/>
            <a:ext cx="394200" cy="678600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Making Odometry Better: Hardware</a:t>
            </a:r>
            <a:endParaRPr dirty="0"/>
          </a:p>
        </p:txBody>
      </p:sp>
      <p:sp>
        <p:nvSpPr>
          <p:cNvPr id="286" name="Google Shape;28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Place wheels as far as possible for robot center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Make sure that odometry pods are rigid and don’t flex at all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Ensure all odometry pods are square with one another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Forwards-facing pods are exactly parallel, sideways-facing pod is exactly perpendicular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Try to eliminate backlash or friction in the system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Make sure the odometry wheel itself is properly constrained so it doesn’t slide left/right at all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Ensure proper tension in the springs</a:t>
            </a:r>
          </a:p>
        </p:txBody>
      </p:sp>
    </p:spTree>
    <p:extLst>
      <p:ext uri="{BB962C8B-B14F-4D97-AF65-F5344CB8AC3E}">
        <p14:creationId xmlns:p14="http://schemas.microsoft.com/office/powerpoint/2010/main" val="326221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 Derivation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Movement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l="19997" r="18772"/>
          <a:stretch/>
        </p:blipFill>
        <p:spPr>
          <a:xfrm>
            <a:off x="715282" y="1388690"/>
            <a:ext cx="1146596" cy="13244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6"/>
          <p:cNvCxnSpPr/>
          <p:nvPr/>
        </p:nvCxnSpPr>
        <p:spPr>
          <a:xfrm rot="10800000">
            <a:off x="1288580" y="1100666"/>
            <a:ext cx="0" cy="956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" name="Google Shape;79;p16"/>
          <p:cNvCxnSpPr/>
          <p:nvPr/>
        </p:nvCxnSpPr>
        <p:spPr>
          <a:xfrm>
            <a:off x="1288580" y="2032468"/>
            <a:ext cx="0" cy="108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l="19997" r="18772"/>
          <a:stretch/>
        </p:blipFill>
        <p:spPr>
          <a:xfrm>
            <a:off x="3421215" y="1388690"/>
            <a:ext cx="1146596" cy="132443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/>
          <p:nvPr/>
        </p:nvSpPr>
        <p:spPr>
          <a:xfrm>
            <a:off x="1693371" y="928597"/>
            <a:ext cx="2309400" cy="2309400"/>
          </a:xfrm>
          <a:prstGeom prst="arc">
            <a:avLst>
              <a:gd name="adj1" fmla="val 18003836"/>
              <a:gd name="adj2" fmla="val 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6"/>
          <p:cNvSpPr/>
          <p:nvPr/>
        </p:nvSpPr>
        <p:spPr>
          <a:xfrm flipH="1">
            <a:off x="4002632" y="928597"/>
            <a:ext cx="2309400" cy="2309400"/>
          </a:xfrm>
          <a:prstGeom prst="arc">
            <a:avLst>
              <a:gd name="adj1" fmla="val 18003836"/>
              <a:gd name="adj2" fmla="val 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16"/>
          <p:cNvSpPr/>
          <p:nvPr/>
        </p:nvSpPr>
        <p:spPr>
          <a:xfrm rot="-3600000">
            <a:off x="3358007" y="1027464"/>
            <a:ext cx="87513" cy="87009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 rot="10800000">
            <a:off x="4002632" y="928497"/>
            <a:ext cx="2309400" cy="2309400"/>
          </a:xfrm>
          <a:prstGeom prst="arc">
            <a:avLst>
              <a:gd name="adj1" fmla="val 18003836"/>
              <a:gd name="adj2" fmla="val 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86" name="Google Shape;86;p16"/>
          <p:cNvSpPr/>
          <p:nvPr/>
        </p:nvSpPr>
        <p:spPr>
          <a:xfrm rot="10800000" flipH="1">
            <a:off x="1693371" y="928497"/>
            <a:ext cx="2309400" cy="2309400"/>
          </a:xfrm>
          <a:prstGeom prst="arc">
            <a:avLst>
              <a:gd name="adj1" fmla="val 18003836"/>
              <a:gd name="adj2" fmla="val 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l="19997" r="18772"/>
          <a:stretch/>
        </p:blipFill>
        <p:spPr>
          <a:xfrm>
            <a:off x="1345746" y="3426649"/>
            <a:ext cx="1162410" cy="1342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l="19997" r="18772"/>
          <a:stretch/>
        </p:blipFill>
        <p:spPr>
          <a:xfrm>
            <a:off x="5588725" y="3424549"/>
            <a:ext cx="1162410" cy="13427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/>
          <p:nvPr/>
        </p:nvSpPr>
        <p:spPr>
          <a:xfrm rot="5400000">
            <a:off x="5007464" y="1787315"/>
            <a:ext cx="2341200" cy="2341500"/>
          </a:xfrm>
          <a:prstGeom prst="arc">
            <a:avLst>
              <a:gd name="adj1" fmla="val 18003836"/>
              <a:gd name="adj2" fmla="val 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94" name="Google Shape;94;p16"/>
          <p:cNvSpPr/>
          <p:nvPr/>
        </p:nvSpPr>
        <p:spPr>
          <a:xfrm rot="5400000" flipH="1">
            <a:off x="5007464" y="4128515"/>
            <a:ext cx="2341200" cy="2341500"/>
          </a:xfrm>
          <a:prstGeom prst="arc">
            <a:avLst>
              <a:gd name="adj1" fmla="val 18003836"/>
              <a:gd name="adj2" fmla="val 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97" name="Google Shape;97;p16"/>
          <p:cNvSpPr/>
          <p:nvPr/>
        </p:nvSpPr>
        <p:spPr>
          <a:xfrm rot="-5400000">
            <a:off x="5007797" y="4128515"/>
            <a:ext cx="2341200" cy="2341500"/>
          </a:xfrm>
          <a:prstGeom prst="arc">
            <a:avLst>
              <a:gd name="adj1" fmla="val 18003836"/>
              <a:gd name="adj2" fmla="val 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98" name="Google Shape;98;p16"/>
          <p:cNvSpPr/>
          <p:nvPr/>
        </p:nvSpPr>
        <p:spPr>
          <a:xfrm rot="-5400000" flipH="1">
            <a:off x="5007797" y="1787315"/>
            <a:ext cx="2341200" cy="2341500"/>
          </a:xfrm>
          <a:prstGeom prst="arc">
            <a:avLst>
              <a:gd name="adj1" fmla="val 18003836"/>
              <a:gd name="adj2" fmla="val 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3">
            <a:alphaModFix/>
          </a:blip>
          <a:srcRect l="19997" r="18772"/>
          <a:stretch/>
        </p:blipFill>
        <p:spPr>
          <a:xfrm>
            <a:off x="6228098" y="1368670"/>
            <a:ext cx="1146596" cy="13244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6"/>
          <p:cNvCxnSpPr>
            <a:cxnSpLocks/>
          </p:cNvCxnSpPr>
          <p:nvPr/>
        </p:nvCxnSpPr>
        <p:spPr>
          <a:xfrm rot="13500000">
            <a:off x="7168397" y="1231478"/>
            <a:ext cx="0" cy="95629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" name="Google Shape;103;p16"/>
          <p:cNvCxnSpPr>
            <a:cxnSpLocks/>
          </p:cNvCxnSpPr>
          <p:nvPr/>
        </p:nvCxnSpPr>
        <p:spPr>
          <a:xfrm rot="2700000">
            <a:off x="6463991" y="1871397"/>
            <a:ext cx="0" cy="1085267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4" name="Google Shape;104;p16"/>
          <p:cNvCxnSpPr>
            <a:cxnSpLocks/>
          </p:cNvCxnSpPr>
          <p:nvPr/>
        </p:nvCxnSpPr>
        <p:spPr>
          <a:xfrm rot="18900000">
            <a:off x="7168397" y="1981485"/>
            <a:ext cx="0" cy="95629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5" name="Google Shape;105;p16"/>
          <p:cNvCxnSpPr>
            <a:cxnSpLocks/>
          </p:cNvCxnSpPr>
          <p:nvPr/>
        </p:nvCxnSpPr>
        <p:spPr>
          <a:xfrm rot="8100000">
            <a:off x="6463991" y="1212590"/>
            <a:ext cx="0" cy="1085267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6" name="Google Shape;106;p16"/>
          <p:cNvSpPr txBox="1"/>
          <p:nvPr/>
        </p:nvSpPr>
        <p:spPr>
          <a:xfrm>
            <a:off x="1809775" y="1388225"/>
            <a:ext cx="1146600" cy="13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Forwards/Backwards line</a:t>
            </a:r>
            <a:endParaRPr sz="13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4506325" y="1388700"/>
            <a:ext cx="1146600" cy="13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Forwards/Backwards arc</a:t>
            </a:r>
            <a:endParaRPr sz="13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7326466" y="1388700"/>
            <a:ext cx="1146600" cy="13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Diagonal line</a:t>
            </a:r>
            <a:endParaRPr sz="13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2967600" y="3439800"/>
            <a:ext cx="1146600" cy="13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Strafing line</a:t>
            </a:r>
            <a:endParaRPr sz="13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7158600" y="3439800"/>
            <a:ext cx="1146600" cy="13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Strafing arc</a:t>
            </a:r>
            <a:endParaRPr sz="13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9" name="Google Shape;79;p16">
            <a:extLst>
              <a:ext uri="{FF2B5EF4-FFF2-40B4-BE49-F238E27FC236}">
                <a16:creationId xmlns:a16="http://schemas.microsoft.com/office/drawing/2014/main" id="{4E40CA57-1A2F-4A80-BBEC-E8CF5396A963}"/>
              </a:ext>
            </a:extLst>
          </p:cNvPr>
          <p:cNvCxnSpPr>
            <a:cxnSpLocks/>
          </p:cNvCxnSpPr>
          <p:nvPr/>
        </p:nvCxnSpPr>
        <p:spPr>
          <a:xfrm rot="5400000">
            <a:off x="1431195" y="3584621"/>
            <a:ext cx="0" cy="108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" name="Google Shape;79;p16">
            <a:extLst>
              <a:ext uri="{FF2B5EF4-FFF2-40B4-BE49-F238E27FC236}">
                <a16:creationId xmlns:a16="http://schemas.microsoft.com/office/drawing/2014/main" id="{52558724-AD82-4957-8BFB-783906341DA4}"/>
              </a:ext>
            </a:extLst>
          </p:cNvPr>
          <p:cNvCxnSpPr>
            <a:cxnSpLocks/>
          </p:cNvCxnSpPr>
          <p:nvPr/>
        </p:nvCxnSpPr>
        <p:spPr>
          <a:xfrm rot="16200000">
            <a:off x="2433703" y="3586998"/>
            <a:ext cx="0" cy="108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" name="Google Shape;83;p16">
            <a:extLst>
              <a:ext uri="{FF2B5EF4-FFF2-40B4-BE49-F238E27FC236}">
                <a16:creationId xmlns:a16="http://schemas.microsoft.com/office/drawing/2014/main" id="{3ED8B711-0DE7-4950-8E13-C59FFF93C416}"/>
              </a:ext>
            </a:extLst>
          </p:cNvPr>
          <p:cNvSpPr/>
          <p:nvPr/>
        </p:nvSpPr>
        <p:spPr>
          <a:xfrm rot="3600000">
            <a:off x="4558588" y="1027464"/>
            <a:ext cx="87513" cy="87009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83;p16">
            <a:extLst>
              <a:ext uri="{FF2B5EF4-FFF2-40B4-BE49-F238E27FC236}">
                <a16:creationId xmlns:a16="http://schemas.microsoft.com/office/drawing/2014/main" id="{4E326245-CCE0-4F5A-BADA-EA5325220992}"/>
              </a:ext>
            </a:extLst>
          </p:cNvPr>
          <p:cNvSpPr/>
          <p:nvPr/>
        </p:nvSpPr>
        <p:spPr>
          <a:xfrm rot="7200000">
            <a:off x="4540432" y="3040330"/>
            <a:ext cx="87513" cy="87009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83;p16">
            <a:extLst>
              <a:ext uri="{FF2B5EF4-FFF2-40B4-BE49-F238E27FC236}">
                <a16:creationId xmlns:a16="http://schemas.microsoft.com/office/drawing/2014/main" id="{ACB84C22-B52F-4039-BC9F-FCA54629985F}"/>
              </a:ext>
            </a:extLst>
          </p:cNvPr>
          <p:cNvSpPr/>
          <p:nvPr/>
        </p:nvSpPr>
        <p:spPr>
          <a:xfrm rot="-7200000">
            <a:off x="3377458" y="3040330"/>
            <a:ext cx="87513" cy="87009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83;p16">
            <a:extLst>
              <a:ext uri="{FF2B5EF4-FFF2-40B4-BE49-F238E27FC236}">
                <a16:creationId xmlns:a16="http://schemas.microsoft.com/office/drawing/2014/main" id="{5CAB2F35-B065-4A81-90AD-A10BFDACA525}"/>
              </a:ext>
            </a:extLst>
          </p:cNvPr>
          <p:cNvSpPr/>
          <p:nvPr/>
        </p:nvSpPr>
        <p:spPr>
          <a:xfrm rot="-1800000">
            <a:off x="5121019" y="3495697"/>
            <a:ext cx="87513" cy="87009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3;p16">
            <a:extLst>
              <a:ext uri="{FF2B5EF4-FFF2-40B4-BE49-F238E27FC236}">
                <a16:creationId xmlns:a16="http://schemas.microsoft.com/office/drawing/2014/main" id="{E48A6DD1-110C-46D7-ACB9-161DA4199A50}"/>
              </a:ext>
            </a:extLst>
          </p:cNvPr>
          <p:cNvSpPr/>
          <p:nvPr/>
        </p:nvSpPr>
        <p:spPr>
          <a:xfrm rot="1800000">
            <a:off x="7146881" y="3500462"/>
            <a:ext cx="87513" cy="87009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3;p16">
            <a:extLst>
              <a:ext uri="{FF2B5EF4-FFF2-40B4-BE49-F238E27FC236}">
                <a16:creationId xmlns:a16="http://schemas.microsoft.com/office/drawing/2014/main" id="{F445B126-B265-4C78-9D19-43197BF4F6C6}"/>
              </a:ext>
            </a:extLst>
          </p:cNvPr>
          <p:cNvSpPr/>
          <p:nvPr/>
        </p:nvSpPr>
        <p:spPr>
          <a:xfrm rot="-9000000">
            <a:off x="5121020" y="4669858"/>
            <a:ext cx="87513" cy="87009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83;p16">
            <a:extLst>
              <a:ext uri="{FF2B5EF4-FFF2-40B4-BE49-F238E27FC236}">
                <a16:creationId xmlns:a16="http://schemas.microsoft.com/office/drawing/2014/main" id="{A1D8C49A-8148-4DAA-8AE6-C94E41C67225}"/>
              </a:ext>
            </a:extLst>
          </p:cNvPr>
          <p:cNvSpPr/>
          <p:nvPr/>
        </p:nvSpPr>
        <p:spPr>
          <a:xfrm rot="9000000">
            <a:off x="7146879" y="4669858"/>
            <a:ext cx="87513" cy="87009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Simplification 1: Treat Lines as Arcs</a:t>
            </a:r>
            <a:endParaRPr dirty="0"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l="19997" r="18772"/>
          <a:stretch/>
        </p:blipFill>
        <p:spPr>
          <a:xfrm>
            <a:off x="715282" y="1388690"/>
            <a:ext cx="1146596" cy="13244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6"/>
          <p:cNvCxnSpPr/>
          <p:nvPr/>
        </p:nvCxnSpPr>
        <p:spPr>
          <a:xfrm rot="10800000">
            <a:off x="1288580" y="1100666"/>
            <a:ext cx="0" cy="956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" name="Google Shape;79;p16"/>
          <p:cNvCxnSpPr/>
          <p:nvPr/>
        </p:nvCxnSpPr>
        <p:spPr>
          <a:xfrm>
            <a:off x="1288580" y="2032468"/>
            <a:ext cx="0" cy="108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l="19997" r="18772"/>
          <a:stretch/>
        </p:blipFill>
        <p:spPr>
          <a:xfrm>
            <a:off x="1345746" y="3426649"/>
            <a:ext cx="1162410" cy="134271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1809775" y="1388225"/>
            <a:ext cx="1146600" cy="13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Forwards/Backwards line</a:t>
            </a:r>
            <a:endParaRPr sz="13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F72CE1-3AC1-4623-A5C9-B128A96A2297}"/>
              </a:ext>
            </a:extLst>
          </p:cNvPr>
          <p:cNvGrpSpPr/>
          <p:nvPr/>
        </p:nvGrpSpPr>
        <p:grpSpPr>
          <a:xfrm>
            <a:off x="5921357" y="1212590"/>
            <a:ext cx="2551709" cy="1725186"/>
            <a:chOff x="5921357" y="1212590"/>
            <a:chExt cx="2551709" cy="1725186"/>
          </a:xfrm>
        </p:grpSpPr>
        <p:pic>
          <p:nvPicPr>
            <p:cNvPr id="101" name="Google Shape;101;p16"/>
            <p:cNvPicPr preferRelativeResize="0"/>
            <p:nvPr/>
          </p:nvPicPr>
          <p:blipFill rotWithShape="1">
            <a:blip r:embed="rId3">
              <a:alphaModFix/>
            </a:blip>
            <a:srcRect l="19997" r="18772"/>
            <a:stretch/>
          </p:blipFill>
          <p:spPr>
            <a:xfrm>
              <a:off x="6228098" y="1368670"/>
              <a:ext cx="1146596" cy="132443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2" name="Google Shape;102;p16"/>
            <p:cNvCxnSpPr>
              <a:cxnSpLocks/>
            </p:cNvCxnSpPr>
            <p:nvPr/>
          </p:nvCxnSpPr>
          <p:spPr>
            <a:xfrm rot="13500000">
              <a:off x="7168397" y="1231478"/>
              <a:ext cx="0" cy="956291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" name="Google Shape;103;p16"/>
            <p:cNvCxnSpPr>
              <a:cxnSpLocks/>
            </p:cNvCxnSpPr>
            <p:nvPr/>
          </p:nvCxnSpPr>
          <p:spPr>
            <a:xfrm rot="2700000">
              <a:off x="6463991" y="1871397"/>
              <a:ext cx="0" cy="1085267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4" name="Google Shape;104;p16"/>
            <p:cNvCxnSpPr>
              <a:cxnSpLocks/>
            </p:cNvCxnSpPr>
            <p:nvPr/>
          </p:nvCxnSpPr>
          <p:spPr>
            <a:xfrm rot="18900000">
              <a:off x="7168397" y="1981485"/>
              <a:ext cx="0" cy="956291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5" name="Google Shape;105;p16"/>
            <p:cNvCxnSpPr>
              <a:cxnSpLocks/>
            </p:cNvCxnSpPr>
            <p:nvPr/>
          </p:nvCxnSpPr>
          <p:spPr>
            <a:xfrm rot="8100000">
              <a:off x="6463991" y="1212590"/>
              <a:ext cx="0" cy="1085267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8" name="Google Shape;108;p16"/>
            <p:cNvSpPr txBox="1"/>
            <p:nvPr/>
          </p:nvSpPr>
          <p:spPr>
            <a:xfrm>
              <a:off x="7326466" y="1388700"/>
              <a:ext cx="1146600" cy="132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Diagonal line</a:t>
              </a:r>
              <a:endPara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9" name="Google Shape;109;p16"/>
          <p:cNvSpPr txBox="1"/>
          <p:nvPr/>
        </p:nvSpPr>
        <p:spPr>
          <a:xfrm>
            <a:off x="2967600" y="3439800"/>
            <a:ext cx="1146600" cy="13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Strafing line</a:t>
            </a:r>
            <a:endParaRPr sz="13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9" name="Google Shape;79;p16">
            <a:extLst>
              <a:ext uri="{FF2B5EF4-FFF2-40B4-BE49-F238E27FC236}">
                <a16:creationId xmlns:a16="http://schemas.microsoft.com/office/drawing/2014/main" id="{4E40CA57-1A2F-4A80-BBEC-E8CF5396A963}"/>
              </a:ext>
            </a:extLst>
          </p:cNvPr>
          <p:cNvCxnSpPr>
            <a:cxnSpLocks/>
          </p:cNvCxnSpPr>
          <p:nvPr/>
        </p:nvCxnSpPr>
        <p:spPr>
          <a:xfrm rot="5400000">
            <a:off x="1431195" y="3584621"/>
            <a:ext cx="0" cy="108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" name="Google Shape;79;p16">
            <a:extLst>
              <a:ext uri="{FF2B5EF4-FFF2-40B4-BE49-F238E27FC236}">
                <a16:creationId xmlns:a16="http://schemas.microsoft.com/office/drawing/2014/main" id="{52558724-AD82-4957-8BFB-783906341DA4}"/>
              </a:ext>
            </a:extLst>
          </p:cNvPr>
          <p:cNvCxnSpPr>
            <a:cxnSpLocks/>
          </p:cNvCxnSpPr>
          <p:nvPr/>
        </p:nvCxnSpPr>
        <p:spPr>
          <a:xfrm rot="16200000">
            <a:off x="2433703" y="3586998"/>
            <a:ext cx="0" cy="108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7E08A9-BB1B-443F-B536-A1760A0DC214}"/>
              </a:ext>
            </a:extLst>
          </p:cNvPr>
          <p:cNvGrpSpPr/>
          <p:nvPr/>
        </p:nvGrpSpPr>
        <p:grpSpPr>
          <a:xfrm>
            <a:off x="1693371" y="928497"/>
            <a:ext cx="4618661" cy="2309500"/>
            <a:chOff x="1693371" y="928497"/>
            <a:chExt cx="4618661" cy="2309500"/>
          </a:xfrm>
        </p:grpSpPr>
        <p:pic>
          <p:nvPicPr>
            <p:cNvPr id="80" name="Google Shape;80;p16"/>
            <p:cNvPicPr preferRelativeResize="0"/>
            <p:nvPr/>
          </p:nvPicPr>
          <p:blipFill rotWithShape="1">
            <a:blip r:embed="rId3">
              <a:alphaModFix/>
            </a:blip>
            <a:srcRect l="19997" r="18772"/>
            <a:stretch/>
          </p:blipFill>
          <p:spPr>
            <a:xfrm>
              <a:off x="3421215" y="1388690"/>
              <a:ext cx="1146596" cy="13244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16"/>
            <p:cNvSpPr/>
            <p:nvPr/>
          </p:nvSpPr>
          <p:spPr>
            <a:xfrm>
              <a:off x="1693371" y="928597"/>
              <a:ext cx="2309400" cy="2309400"/>
            </a:xfrm>
            <a:prstGeom prst="arc">
              <a:avLst>
                <a:gd name="adj1" fmla="val 18003836"/>
                <a:gd name="adj2" fmla="val 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2"/>
                </a:solidFill>
              </a:endParaRPr>
            </a:p>
          </p:txBody>
        </p:sp>
        <p:sp>
          <p:nvSpPr>
            <p:cNvPr id="82" name="Google Shape;82;p16"/>
            <p:cNvSpPr/>
            <p:nvPr/>
          </p:nvSpPr>
          <p:spPr>
            <a:xfrm flipH="1">
              <a:off x="4002632" y="928597"/>
              <a:ext cx="2309400" cy="2309400"/>
            </a:xfrm>
            <a:prstGeom prst="arc">
              <a:avLst>
                <a:gd name="adj1" fmla="val 18003836"/>
                <a:gd name="adj2" fmla="val 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83" name="Google Shape;83;p16"/>
            <p:cNvSpPr/>
            <p:nvPr/>
          </p:nvSpPr>
          <p:spPr>
            <a:xfrm rot="-3600000">
              <a:off x="3358007" y="1027464"/>
              <a:ext cx="87513" cy="87009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16"/>
            <p:cNvSpPr/>
            <p:nvPr/>
          </p:nvSpPr>
          <p:spPr>
            <a:xfrm rot="10800000">
              <a:off x="4002632" y="928497"/>
              <a:ext cx="2309400" cy="2309400"/>
            </a:xfrm>
            <a:prstGeom prst="arc">
              <a:avLst>
                <a:gd name="adj1" fmla="val 18003836"/>
                <a:gd name="adj2" fmla="val 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2"/>
                </a:solidFill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 rot="10800000" flipH="1">
              <a:off x="1693371" y="928497"/>
              <a:ext cx="2309400" cy="2309400"/>
            </a:xfrm>
            <a:prstGeom prst="arc">
              <a:avLst>
                <a:gd name="adj1" fmla="val 18003836"/>
                <a:gd name="adj2" fmla="val 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2"/>
                </a:solidFill>
              </a:endParaRPr>
            </a:p>
          </p:txBody>
        </p:sp>
        <p:sp>
          <p:nvSpPr>
            <p:cNvPr id="107" name="Google Shape;107;p16"/>
            <p:cNvSpPr txBox="1"/>
            <p:nvPr/>
          </p:nvSpPr>
          <p:spPr>
            <a:xfrm>
              <a:off x="4506325" y="1388700"/>
              <a:ext cx="1146600" cy="132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Forwards/Backwards arc</a:t>
              </a:r>
              <a:endParaRPr sz="13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" name="Google Shape;83;p16">
              <a:extLst>
                <a:ext uri="{FF2B5EF4-FFF2-40B4-BE49-F238E27FC236}">
                  <a16:creationId xmlns:a16="http://schemas.microsoft.com/office/drawing/2014/main" id="{3ED8B711-0DE7-4950-8E13-C59FFF93C416}"/>
                </a:ext>
              </a:extLst>
            </p:cNvPr>
            <p:cNvSpPr/>
            <p:nvPr/>
          </p:nvSpPr>
          <p:spPr>
            <a:xfrm rot="3600000">
              <a:off x="4558588" y="1027464"/>
              <a:ext cx="87513" cy="87009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83;p16">
              <a:extLst>
                <a:ext uri="{FF2B5EF4-FFF2-40B4-BE49-F238E27FC236}">
                  <a16:creationId xmlns:a16="http://schemas.microsoft.com/office/drawing/2014/main" id="{4E326245-CCE0-4F5A-BADA-EA5325220992}"/>
                </a:ext>
              </a:extLst>
            </p:cNvPr>
            <p:cNvSpPr/>
            <p:nvPr/>
          </p:nvSpPr>
          <p:spPr>
            <a:xfrm rot="7200000">
              <a:off x="4540432" y="3040330"/>
              <a:ext cx="87513" cy="87009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3;p16">
              <a:extLst>
                <a:ext uri="{FF2B5EF4-FFF2-40B4-BE49-F238E27FC236}">
                  <a16:creationId xmlns:a16="http://schemas.microsoft.com/office/drawing/2014/main" id="{ACB84C22-B52F-4039-BC9F-FCA54629985F}"/>
                </a:ext>
              </a:extLst>
            </p:cNvPr>
            <p:cNvSpPr/>
            <p:nvPr/>
          </p:nvSpPr>
          <p:spPr>
            <a:xfrm rot="-7200000">
              <a:off x="3377458" y="3040330"/>
              <a:ext cx="87513" cy="87009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A6D6F94-F115-413E-86F1-FC51FB08F316}"/>
              </a:ext>
            </a:extLst>
          </p:cNvPr>
          <p:cNvGrpSpPr/>
          <p:nvPr/>
        </p:nvGrpSpPr>
        <p:grpSpPr>
          <a:xfrm>
            <a:off x="5007314" y="1787465"/>
            <a:ext cx="3297886" cy="4682400"/>
            <a:chOff x="5007314" y="1787465"/>
            <a:chExt cx="3297886" cy="4682400"/>
          </a:xfrm>
        </p:grpSpPr>
        <p:pic>
          <p:nvPicPr>
            <p:cNvPr id="92" name="Google Shape;92;p16"/>
            <p:cNvPicPr preferRelativeResize="0"/>
            <p:nvPr/>
          </p:nvPicPr>
          <p:blipFill rotWithShape="1">
            <a:blip r:embed="rId3">
              <a:alphaModFix/>
            </a:blip>
            <a:srcRect l="19997" r="18772"/>
            <a:stretch/>
          </p:blipFill>
          <p:spPr>
            <a:xfrm>
              <a:off x="5588725" y="3424549"/>
              <a:ext cx="1162410" cy="13427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6"/>
            <p:cNvSpPr/>
            <p:nvPr/>
          </p:nvSpPr>
          <p:spPr>
            <a:xfrm rot="5400000">
              <a:off x="5007464" y="1787315"/>
              <a:ext cx="2341200" cy="2341500"/>
            </a:xfrm>
            <a:prstGeom prst="arc">
              <a:avLst>
                <a:gd name="adj1" fmla="val 18003836"/>
                <a:gd name="adj2" fmla="val 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 rot="5400000" flipH="1">
              <a:off x="5007464" y="4128515"/>
              <a:ext cx="2341200" cy="2341500"/>
            </a:xfrm>
            <a:prstGeom prst="arc">
              <a:avLst>
                <a:gd name="adj1" fmla="val 18003836"/>
                <a:gd name="adj2" fmla="val 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 rot="-5400000">
              <a:off x="5007797" y="4128515"/>
              <a:ext cx="2341200" cy="2341500"/>
            </a:xfrm>
            <a:prstGeom prst="arc">
              <a:avLst>
                <a:gd name="adj1" fmla="val 18003836"/>
                <a:gd name="adj2" fmla="val 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 rot="-5400000" flipH="1">
              <a:off x="5007797" y="1787315"/>
              <a:ext cx="2341200" cy="2341500"/>
            </a:xfrm>
            <a:prstGeom prst="arc">
              <a:avLst>
                <a:gd name="adj1" fmla="val 18003836"/>
                <a:gd name="adj2" fmla="val 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2"/>
                </a:solidFill>
              </a:endParaRPr>
            </a:p>
          </p:txBody>
        </p:sp>
        <p:sp>
          <p:nvSpPr>
            <p:cNvPr id="110" name="Google Shape;110;p16"/>
            <p:cNvSpPr txBox="1"/>
            <p:nvPr/>
          </p:nvSpPr>
          <p:spPr>
            <a:xfrm>
              <a:off x="7158600" y="3439800"/>
              <a:ext cx="1146600" cy="132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Strafing arc</a:t>
              </a:r>
              <a:endPara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" name="Google Shape;83;p16">
              <a:extLst>
                <a:ext uri="{FF2B5EF4-FFF2-40B4-BE49-F238E27FC236}">
                  <a16:creationId xmlns:a16="http://schemas.microsoft.com/office/drawing/2014/main" id="{5CAB2F35-B065-4A81-90AD-A10BFDACA525}"/>
                </a:ext>
              </a:extLst>
            </p:cNvPr>
            <p:cNvSpPr/>
            <p:nvPr/>
          </p:nvSpPr>
          <p:spPr>
            <a:xfrm rot="-1800000">
              <a:off x="5121019" y="3495697"/>
              <a:ext cx="87513" cy="87009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3;p16">
              <a:extLst>
                <a:ext uri="{FF2B5EF4-FFF2-40B4-BE49-F238E27FC236}">
                  <a16:creationId xmlns:a16="http://schemas.microsoft.com/office/drawing/2014/main" id="{E48A6DD1-110C-46D7-ACB9-161DA4199A50}"/>
                </a:ext>
              </a:extLst>
            </p:cNvPr>
            <p:cNvSpPr/>
            <p:nvPr/>
          </p:nvSpPr>
          <p:spPr>
            <a:xfrm rot="1800000">
              <a:off x="7146881" y="3500462"/>
              <a:ext cx="87513" cy="87009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3;p16">
              <a:extLst>
                <a:ext uri="{FF2B5EF4-FFF2-40B4-BE49-F238E27FC236}">
                  <a16:creationId xmlns:a16="http://schemas.microsoft.com/office/drawing/2014/main" id="{F445B126-B265-4C78-9D19-43197BF4F6C6}"/>
                </a:ext>
              </a:extLst>
            </p:cNvPr>
            <p:cNvSpPr/>
            <p:nvPr/>
          </p:nvSpPr>
          <p:spPr>
            <a:xfrm rot="-9000000">
              <a:off x="5121020" y="4669858"/>
              <a:ext cx="87513" cy="87009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3;p16">
              <a:extLst>
                <a:ext uri="{FF2B5EF4-FFF2-40B4-BE49-F238E27FC236}">
                  <a16:creationId xmlns:a16="http://schemas.microsoft.com/office/drawing/2014/main" id="{A1D8C49A-8148-4DAA-8AE6-C94E41C67225}"/>
                </a:ext>
              </a:extLst>
            </p:cNvPr>
            <p:cNvSpPr/>
            <p:nvPr/>
          </p:nvSpPr>
          <p:spPr>
            <a:xfrm rot="9000000">
              <a:off x="7146879" y="4669858"/>
              <a:ext cx="87513" cy="87009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8631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7284E-6 L -0.13645 1.7284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0.37535 2.22222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7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93827E-6 L -0.1408 0.218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1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Simplification 2: Split Into Components</a:t>
            </a:r>
            <a:endParaRPr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F72CE1-3AC1-4623-A5C9-B128A96A2297}"/>
              </a:ext>
            </a:extLst>
          </p:cNvPr>
          <p:cNvGrpSpPr/>
          <p:nvPr/>
        </p:nvGrpSpPr>
        <p:grpSpPr>
          <a:xfrm>
            <a:off x="4637681" y="2333646"/>
            <a:ext cx="2551709" cy="1725186"/>
            <a:chOff x="5921357" y="1212590"/>
            <a:chExt cx="2551709" cy="1725186"/>
          </a:xfrm>
        </p:grpSpPr>
        <p:pic>
          <p:nvPicPr>
            <p:cNvPr id="101" name="Google Shape;101;p16"/>
            <p:cNvPicPr preferRelativeResize="0"/>
            <p:nvPr/>
          </p:nvPicPr>
          <p:blipFill rotWithShape="1">
            <a:blip r:embed="rId3">
              <a:alphaModFix/>
            </a:blip>
            <a:srcRect l="19997" r="18772"/>
            <a:stretch/>
          </p:blipFill>
          <p:spPr>
            <a:xfrm>
              <a:off x="6228098" y="1368670"/>
              <a:ext cx="1146596" cy="132443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2" name="Google Shape;102;p16"/>
            <p:cNvCxnSpPr>
              <a:cxnSpLocks/>
            </p:cNvCxnSpPr>
            <p:nvPr/>
          </p:nvCxnSpPr>
          <p:spPr>
            <a:xfrm rot="13500000">
              <a:off x="7168397" y="1231478"/>
              <a:ext cx="0" cy="956291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" name="Google Shape;103;p16"/>
            <p:cNvCxnSpPr>
              <a:cxnSpLocks/>
            </p:cNvCxnSpPr>
            <p:nvPr/>
          </p:nvCxnSpPr>
          <p:spPr>
            <a:xfrm rot="2700000">
              <a:off x="6463991" y="1871397"/>
              <a:ext cx="0" cy="1085267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4" name="Google Shape;104;p16"/>
            <p:cNvCxnSpPr>
              <a:cxnSpLocks/>
            </p:cNvCxnSpPr>
            <p:nvPr/>
          </p:nvCxnSpPr>
          <p:spPr>
            <a:xfrm rot="18900000">
              <a:off x="7168397" y="1981485"/>
              <a:ext cx="0" cy="956291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5" name="Google Shape;105;p16"/>
            <p:cNvCxnSpPr>
              <a:cxnSpLocks/>
            </p:cNvCxnSpPr>
            <p:nvPr/>
          </p:nvCxnSpPr>
          <p:spPr>
            <a:xfrm rot="8100000">
              <a:off x="6463991" y="1212590"/>
              <a:ext cx="0" cy="1085267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8" name="Google Shape;108;p16"/>
            <p:cNvSpPr txBox="1"/>
            <p:nvPr/>
          </p:nvSpPr>
          <p:spPr>
            <a:xfrm>
              <a:off x="7326466" y="1388700"/>
              <a:ext cx="1146600" cy="132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Diagonal line</a:t>
              </a:r>
              <a:endPara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" name="Google Shape;107;p16">
            <a:extLst>
              <a:ext uri="{FF2B5EF4-FFF2-40B4-BE49-F238E27FC236}">
                <a16:creationId xmlns:a16="http://schemas.microsoft.com/office/drawing/2014/main" id="{82389CBF-5FD5-43D0-87BE-D85E7181AFD1}"/>
              </a:ext>
            </a:extLst>
          </p:cNvPr>
          <p:cNvSpPr txBox="1"/>
          <p:nvPr/>
        </p:nvSpPr>
        <p:spPr>
          <a:xfrm>
            <a:off x="276527" y="1420947"/>
            <a:ext cx="1545953" cy="13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Only Forwards/Backwards</a:t>
            </a:r>
            <a:endParaRPr sz="1800" b="1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07;p16">
            <a:extLst>
              <a:ext uri="{FF2B5EF4-FFF2-40B4-BE49-F238E27FC236}">
                <a16:creationId xmlns:a16="http://schemas.microsoft.com/office/drawing/2014/main" id="{9744BCFB-648C-4B94-8FC7-A70ABA382343}"/>
              </a:ext>
            </a:extLst>
          </p:cNvPr>
          <p:cNvSpPr txBox="1"/>
          <p:nvPr/>
        </p:nvSpPr>
        <p:spPr>
          <a:xfrm>
            <a:off x="306704" y="3466413"/>
            <a:ext cx="1545953" cy="13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Only Strafing</a:t>
            </a:r>
            <a:endParaRPr sz="18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107;p16">
            <a:extLst>
              <a:ext uri="{FF2B5EF4-FFF2-40B4-BE49-F238E27FC236}">
                <a16:creationId xmlns:a16="http://schemas.microsoft.com/office/drawing/2014/main" id="{EA2333C6-8C74-4162-9987-C231BA3C6FE8}"/>
              </a:ext>
            </a:extLst>
          </p:cNvPr>
          <p:cNvSpPr txBox="1"/>
          <p:nvPr/>
        </p:nvSpPr>
        <p:spPr>
          <a:xfrm>
            <a:off x="6986082" y="2509756"/>
            <a:ext cx="1846218" cy="13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Has components  of both</a:t>
            </a:r>
            <a:endParaRPr sz="1800" b="1" dirty="0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D534C9A-2C81-41E0-8404-8219E8AFEB9C}"/>
              </a:ext>
            </a:extLst>
          </p:cNvPr>
          <p:cNvCxnSpPr>
            <a:cxnSpLocks/>
          </p:cNvCxnSpPr>
          <p:nvPr/>
        </p:nvCxnSpPr>
        <p:spPr>
          <a:xfrm flipH="1">
            <a:off x="4796615" y="3205468"/>
            <a:ext cx="712364" cy="0"/>
          </a:xfrm>
          <a:prstGeom prst="line">
            <a:avLst/>
          </a:prstGeom>
          <a:ln w="25400">
            <a:solidFill>
              <a:srgbClr val="0070C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3811DA0-22DC-4806-B9CD-C562AB77CCCB}"/>
              </a:ext>
            </a:extLst>
          </p:cNvPr>
          <p:cNvCxnSpPr>
            <a:cxnSpLocks/>
          </p:cNvCxnSpPr>
          <p:nvPr/>
        </p:nvCxnSpPr>
        <p:spPr>
          <a:xfrm flipV="1">
            <a:off x="4817534" y="2571750"/>
            <a:ext cx="0" cy="611140"/>
          </a:xfrm>
          <a:prstGeom prst="line">
            <a:avLst/>
          </a:prstGeom>
          <a:ln w="25400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382FF1-9D10-43AD-B010-1529DADBC3EC}"/>
              </a:ext>
            </a:extLst>
          </p:cNvPr>
          <p:cNvGrpSpPr/>
          <p:nvPr/>
        </p:nvGrpSpPr>
        <p:grpSpPr>
          <a:xfrm>
            <a:off x="446869" y="928497"/>
            <a:ext cx="4618661" cy="5541368"/>
            <a:chOff x="446869" y="928497"/>
            <a:chExt cx="4618661" cy="554136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F7B9BB9-404D-446C-A6C8-B9E7089C41EE}"/>
                </a:ext>
              </a:extLst>
            </p:cNvPr>
            <p:cNvGrpSpPr/>
            <p:nvPr/>
          </p:nvGrpSpPr>
          <p:grpSpPr>
            <a:xfrm>
              <a:off x="446869" y="928497"/>
              <a:ext cx="4618661" cy="2309500"/>
              <a:chOff x="1693371" y="928497"/>
              <a:chExt cx="4618661" cy="2309500"/>
            </a:xfrm>
          </p:grpSpPr>
          <p:pic>
            <p:nvPicPr>
              <p:cNvPr id="43" name="Google Shape;80;p16">
                <a:extLst>
                  <a:ext uri="{FF2B5EF4-FFF2-40B4-BE49-F238E27FC236}">
                    <a16:creationId xmlns:a16="http://schemas.microsoft.com/office/drawing/2014/main" id="{3D6C2C74-AC7E-4008-A474-A31FBA6169E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9997" r="18772"/>
              <a:stretch/>
            </p:blipFill>
            <p:spPr>
              <a:xfrm>
                <a:off x="3421215" y="1388690"/>
                <a:ext cx="1146596" cy="13244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" name="Google Shape;81;p16">
                <a:extLst>
                  <a:ext uri="{FF2B5EF4-FFF2-40B4-BE49-F238E27FC236}">
                    <a16:creationId xmlns:a16="http://schemas.microsoft.com/office/drawing/2014/main" id="{ABEB43C4-FD7C-439E-9014-9D35210B544F}"/>
                  </a:ext>
                </a:extLst>
              </p:cNvPr>
              <p:cNvSpPr/>
              <p:nvPr/>
            </p:nvSpPr>
            <p:spPr>
              <a:xfrm>
                <a:off x="1693371" y="928597"/>
                <a:ext cx="2309400" cy="2309400"/>
              </a:xfrm>
              <a:prstGeom prst="arc">
                <a:avLst>
                  <a:gd name="adj1" fmla="val 18003836"/>
                  <a:gd name="adj2" fmla="val 0"/>
                </a:avLst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dk2"/>
                  </a:solidFill>
                </a:endParaRPr>
              </a:p>
            </p:txBody>
          </p:sp>
          <p:sp>
            <p:nvSpPr>
              <p:cNvPr id="45" name="Google Shape;82;p16">
                <a:extLst>
                  <a:ext uri="{FF2B5EF4-FFF2-40B4-BE49-F238E27FC236}">
                    <a16:creationId xmlns:a16="http://schemas.microsoft.com/office/drawing/2014/main" id="{82043B64-EA77-416F-8668-C5F965E90AF0}"/>
                  </a:ext>
                </a:extLst>
              </p:cNvPr>
              <p:cNvSpPr/>
              <p:nvPr/>
            </p:nvSpPr>
            <p:spPr>
              <a:xfrm flipH="1">
                <a:off x="4002632" y="928597"/>
                <a:ext cx="2309400" cy="2309400"/>
              </a:xfrm>
              <a:prstGeom prst="arc">
                <a:avLst>
                  <a:gd name="adj1" fmla="val 18003836"/>
                  <a:gd name="adj2" fmla="val 0"/>
                </a:avLst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46" name="Google Shape;83;p16">
                <a:extLst>
                  <a:ext uri="{FF2B5EF4-FFF2-40B4-BE49-F238E27FC236}">
                    <a16:creationId xmlns:a16="http://schemas.microsoft.com/office/drawing/2014/main" id="{01CF7A99-795C-4B25-8275-E146B0D11713}"/>
                  </a:ext>
                </a:extLst>
              </p:cNvPr>
              <p:cNvSpPr/>
              <p:nvPr/>
            </p:nvSpPr>
            <p:spPr>
              <a:xfrm rot="-3600000">
                <a:off x="3358007" y="1027464"/>
                <a:ext cx="87513" cy="87009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" name="Google Shape;85;p16">
                <a:extLst>
                  <a:ext uri="{FF2B5EF4-FFF2-40B4-BE49-F238E27FC236}">
                    <a16:creationId xmlns:a16="http://schemas.microsoft.com/office/drawing/2014/main" id="{226C831E-7CF3-47CC-BF96-8D99FE6574D5}"/>
                  </a:ext>
                </a:extLst>
              </p:cNvPr>
              <p:cNvSpPr/>
              <p:nvPr/>
            </p:nvSpPr>
            <p:spPr>
              <a:xfrm rot="10800000">
                <a:off x="4002632" y="928497"/>
                <a:ext cx="2309400" cy="2309400"/>
              </a:xfrm>
              <a:prstGeom prst="arc">
                <a:avLst>
                  <a:gd name="adj1" fmla="val 18003836"/>
                  <a:gd name="adj2" fmla="val 0"/>
                </a:avLst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dk2"/>
                  </a:solidFill>
                </a:endParaRPr>
              </a:p>
            </p:txBody>
          </p:sp>
          <p:sp>
            <p:nvSpPr>
              <p:cNvPr id="48" name="Google Shape;86;p16">
                <a:extLst>
                  <a:ext uri="{FF2B5EF4-FFF2-40B4-BE49-F238E27FC236}">
                    <a16:creationId xmlns:a16="http://schemas.microsoft.com/office/drawing/2014/main" id="{31F8087D-AD2C-456D-B66A-2970F09FBB31}"/>
                  </a:ext>
                </a:extLst>
              </p:cNvPr>
              <p:cNvSpPr/>
              <p:nvPr/>
            </p:nvSpPr>
            <p:spPr>
              <a:xfrm rot="10800000" flipH="1">
                <a:off x="1693371" y="928497"/>
                <a:ext cx="2309400" cy="2309400"/>
              </a:xfrm>
              <a:prstGeom prst="arc">
                <a:avLst>
                  <a:gd name="adj1" fmla="val 18003836"/>
                  <a:gd name="adj2" fmla="val 0"/>
                </a:avLst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dk2"/>
                  </a:solidFill>
                </a:endParaRPr>
              </a:p>
            </p:txBody>
          </p:sp>
          <p:sp>
            <p:nvSpPr>
              <p:cNvPr id="49" name="Google Shape;107;p16">
                <a:extLst>
                  <a:ext uri="{FF2B5EF4-FFF2-40B4-BE49-F238E27FC236}">
                    <a16:creationId xmlns:a16="http://schemas.microsoft.com/office/drawing/2014/main" id="{DC43BA1D-692F-42CC-A88F-0B2347B0C1B6}"/>
                  </a:ext>
                </a:extLst>
              </p:cNvPr>
              <p:cNvSpPr txBox="1"/>
              <p:nvPr/>
            </p:nvSpPr>
            <p:spPr>
              <a:xfrm>
                <a:off x="4506325" y="1388700"/>
                <a:ext cx="1146600" cy="132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Forwards/Backwards arc</a:t>
                </a:r>
                <a:endParaRPr sz="1300" b="1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0" name="Google Shape;83;p16">
                <a:extLst>
                  <a:ext uri="{FF2B5EF4-FFF2-40B4-BE49-F238E27FC236}">
                    <a16:creationId xmlns:a16="http://schemas.microsoft.com/office/drawing/2014/main" id="{B7282D8A-6B31-4897-91ED-6EE75AC9D21B}"/>
                  </a:ext>
                </a:extLst>
              </p:cNvPr>
              <p:cNvSpPr/>
              <p:nvPr/>
            </p:nvSpPr>
            <p:spPr>
              <a:xfrm rot="3600000">
                <a:off x="4558588" y="1027464"/>
                <a:ext cx="87513" cy="87009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" name="Google Shape;83;p16">
                <a:extLst>
                  <a:ext uri="{FF2B5EF4-FFF2-40B4-BE49-F238E27FC236}">
                    <a16:creationId xmlns:a16="http://schemas.microsoft.com/office/drawing/2014/main" id="{98DFB6A6-AE84-468A-A30C-32AD116FD88C}"/>
                  </a:ext>
                </a:extLst>
              </p:cNvPr>
              <p:cNvSpPr/>
              <p:nvPr/>
            </p:nvSpPr>
            <p:spPr>
              <a:xfrm rot="7200000">
                <a:off x="4540432" y="3040330"/>
                <a:ext cx="87513" cy="87009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3;p16">
                <a:extLst>
                  <a:ext uri="{FF2B5EF4-FFF2-40B4-BE49-F238E27FC236}">
                    <a16:creationId xmlns:a16="http://schemas.microsoft.com/office/drawing/2014/main" id="{9D3725FA-7821-4105-A8D8-06E7BE71B7C8}"/>
                  </a:ext>
                </a:extLst>
              </p:cNvPr>
              <p:cNvSpPr/>
              <p:nvPr/>
            </p:nvSpPr>
            <p:spPr>
              <a:xfrm rot="-7200000">
                <a:off x="3377458" y="3040330"/>
                <a:ext cx="87513" cy="87009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CBAA2B9-6D5B-4020-8DFE-29B1C21BF5B7}"/>
                </a:ext>
              </a:extLst>
            </p:cNvPr>
            <p:cNvGrpSpPr/>
            <p:nvPr/>
          </p:nvGrpSpPr>
          <p:grpSpPr>
            <a:xfrm>
              <a:off x="1576507" y="1787465"/>
              <a:ext cx="3297886" cy="4682400"/>
              <a:chOff x="5007314" y="1787465"/>
              <a:chExt cx="3297886" cy="4682400"/>
            </a:xfrm>
          </p:grpSpPr>
          <p:pic>
            <p:nvPicPr>
              <p:cNvPr id="54" name="Google Shape;92;p16">
                <a:extLst>
                  <a:ext uri="{FF2B5EF4-FFF2-40B4-BE49-F238E27FC236}">
                    <a16:creationId xmlns:a16="http://schemas.microsoft.com/office/drawing/2014/main" id="{5A2B0397-1F77-491A-8B8C-BBAE72BBCDF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9997" r="18772"/>
              <a:stretch/>
            </p:blipFill>
            <p:spPr>
              <a:xfrm>
                <a:off x="5588725" y="3424549"/>
                <a:ext cx="1162410" cy="13427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" name="Google Shape;93;p16">
                <a:extLst>
                  <a:ext uri="{FF2B5EF4-FFF2-40B4-BE49-F238E27FC236}">
                    <a16:creationId xmlns:a16="http://schemas.microsoft.com/office/drawing/2014/main" id="{08327E93-B814-441C-B725-CCC623685E4E}"/>
                  </a:ext>
                </a:extLst>
              </p:cNvPr>
              <p:cNvSpPr/>
              <p:nvPr/>
            </p:nvSpPr>
            <p:spPr>
              <a:xfrm rot="5400000">
                <a:off x="5007464" y="1787315"/>
                <a:ext cx="2341200" cy="2341500"/>
              </a:xfrm>
              <a:prstGeom prst="arc">
                <a:avLst>
                  <a:gd name="adj1" fmla="val 18003836"/>
                  <a:gd name="adj2" fmla="val 0"/>
                </a:avLst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56" name="Google Shape;94;p16">
                <a:extLst>
                  <a:ext uri="{FF2B5EF4-FFF2-40B4-BE49-F238E27FC236}">
                    <a16:creationId xmlns:a16="http://schemas.microsoft.com/office/drawing/2014/main" id="{761F232A-FEE6-48C6-B6B2-CA174AAE5443}"/>
                  </a:ext>
                </a:extLst>
              </p:cNvPr>
              <p:cNvSpPr/>
              <p:nvPr/>
            </p:nvSpPr>
            <p:spPr>
              <a:xfrm rot="5400000" flipH="1">
                <a:off x="5007464" y="4128515"/>
                <a:ext cx="2341200" cy="2341500"/>
              </a:xfrm>
              <a:prstGeom prst="arc">
                <a:avLst>
                  <a:gd name="adj1" fmla="val 18003836"/>
                  <a:gd name="adj2" fmla="val 0"/>
                </a:avLst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57" name="Google Shape;97;p16">
                <a:extLst>
                  <a:ext uri="{FF2B5EF4-FFF2-40B4-BE49-F238E27FC236}">
                    <a16:creationId xmlns:a16="http://schemas.microsoft.com/office/drawing/2014/main" id="{30B3711F-010B-436B-B2C3-1CE0FEA670BB}"/>
                  </a:ext>
                </a:extLst>
              </p:cNvPr>
              <p:cNvSpPr/>
              <p:nvPr/>
            </p:nvSpPr>
            <p:spPr>
              <a:xfrm rot="-5400000">
                <a:off x="5007797" y="4128515"/>
                <a:ext cx="2341200" cy="2341500"/>
              </a:xfrm>
              <a:prstGeom prst="arc">
                <a:avLst>
                  <a:gd name="adj1" fmla="val 18003836"/>
                  <a:gd name="adj2" fmla="val 0"/>
                </a:avLst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58" name="Google Shape;98;p16">
                <a:extLst>
                  <a:ext uri="{FF2B5EF4-FFF2-40B4-BE49-F238E27FC236}">
                    <a16:creationId xmlns:a16="http://schemas.microsoft.com/office/drawing/2014/main" id="{98D4FC69-D4A7-4189-81BD-B3F0A5EBAC9A}"/>
                  </a:ext>
                </a:extLst>
              </p:cNvPr>
              <p:cNvSpPr/>
              <p:nvPr/>
            </p:nvSpPr>
            <p:spPr>
              <a:xfrm rot="-5400000" flipH="1">
                <a:off x="5007797" y="1787315"/>
                <a:ext cx="2341200" cy="2341500"/>
              </a:xfrm>
              <a:prstGeom prst="arc">
                <a:avLst>
                  <a:gd name="adj1" fmla="val 18003836"/>
                  <a:gd name="adj2" fmla="val 0"/>
                </a:avLst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dk2"/>
                  </a:solidFill>
                </a:endParaRPr>
              </a:p>
            </p:txBody>
          </p:sp>
          <p:sp>
            <p:nvSpPr>
              <p:cNvPr id="59" name="Google Shape;110;p16">
                <a:extLst>
                  <a:ext uri="{FF2B5EF4-FFF2-40B4-BE49-F238E27FC236}">
                    <a16:creationId xmlns:a16="http://schemas.microsoft.com/office/drawing/2014/main" id="{468BB7B1-0C4A-4F28-BDB8-49764638FF98}"/>
                  </a:ext>
                </a:extLst>
              </p:cNvPr>
              <p:cNvSpPr txBox="1"/>
              <p:nvPr/>
            </p:nvSpPr>
            <p:spPr>
              <a:xfrm>
                <a:off x="7158600" y="3439800"/>
                <a:ext cx="1146600" cy="132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Strafing arc</a:t>
                </a:r>
                <a:endParaRPr sz="1300" b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0" name="Google Shape;83;p16">
                <a:extLst>
                  <a:ext uri="{FF2B5EF4-FFF2-40B4-BE49-F238E27FC236}">
                    <a16:creationId xmlns:a16="http://schemas.microsoft.com/office/drawing/2014/main" id="{3B3875A6-844A-4992-A384-78C25D89276D}"/>
                  </a:ext>
                </a:extLst>
              </p:cNvPr>
              <p:cNvSpPr/>
              <p:nvPr/>
            </p:nvSpPr>
            <p:spPr>
              <a:xfrm rot="-1800000">
                <a:off x="5121019" y="3495697"/>
                <a:ext cx="87513" cy="87009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3;p16">
                <a:extLst>
                  <a:ext uri="{FF2B5EF4-FFF2-40B4-BE49-F238E27FC236}">
                    <a16:creationId xmlns:a16="http://schemas.microsoft.com/office/drawing/2014/main" id="{ED909F4E-0952-4C43-B9A4-84AD4FAD5AA5}"/>
                  </a:ext>
                </a:extLst>
              </p:cNvPr>
              <p:cNvSpPr/>
              <p:nvPr/>
            </p:nvSpPr>
            <p:spPr>
              <a:xfrm rot="1800000">
                <a:off x="7146881" y="3500462"/>
                <a:ext cx="87513" cy="87009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3;p16">
                <a:extLst>
                  <a:ext uri="{FF2B5EF4-FFF2-40B4-BE49-F238E27FC236}">
                    <a16:creationId xmlns:a16="http://schemas.microsoft.com/office/drawing/2014/main" id="{A19CDEBA-682B-4409-86D0-B312486F458E}"/>
                  </a:ext>
                </a:extLst>
              </p:cNvPr>
              <p:cNvSpPr/>
              <p:nvPr/>
            </p:nvSpPr>
            <p:spPr>
              <a:xfrm rot="-9000000">
                <a:off x="5121020" y="4669858"/>
                <a:ext cx="87513" cy="87009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3;p16">
                <a:extLst>
                  <a:ext uri="{FF2B5EF4-FFF2-40B4-BE49-F238E27FC236}">
                    <a16:creationId xmlns:a16="http://schemas.microsoft.com/office/drawing/2014/main" id="{99E360F9-02E2-433E-9BF4-589C7BABA95B}"/>
                  </a:ext>
                </a:extLst>
              </p:cNvPr>
              <p:cNvSpPr/>
              <p:nvPr/>
            </p:nvSpPr>
            <p:spPr>
              <a:xfrm rot="9000000">
                <a:off x="7146879" y="4669858"/>
                <a:ext cx="87513" cy="87009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5DFA482-7035-4D82-B2F1-9DDC9C33A56A}"/>
              </a:ext>
            </a:extLst>
          </p:cNvPr>
          <p:cNvGrpSpPr/>
          <p:nvPr/>
        </p:nvGrpSpPr>
        <p:grpSpPr>
          <a:xfrm>
            <a:off x="444276" y="928497"/>
            <a:ext cx="4618661" cy="5541368"/>
            <a:chOff x="446869" y="928497"/>
            <a:chExt cx="4618661" cy="554136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3C51842-06FB-4A7F-827F-B685B6C6F93E}"/>
                </a:ext>
              </a:extLst>
            </p:cNvPr>
            <p:cNvGrpSpPr/>
            <p:nvPr/>
          </p:nvGrpSpPr>
          <p:grpSpPr>
            <a:xfrm>
              <a:off x="446869" y="928497"/>
              <a:ext cx="4618661" cy="2309500"/>
              <a:chOff x="1693371" y="928497"/>
              <a:chExt cx="4618661" cy="2309500"/>
            </a:xfrm>
          </p:grpSpPr>
          <p:pic>
            <p:nvPicPr>
              <p:cNvPr id="79" name="Google Shape;80;p16">
                <a:extLst>
                  <a:ext uri="{FF2B5EF4-FFF2-40B4-BE49-F238E27FC236}">
                    <a16:creationId xmlns:a16="http://schemas.microsoft.com/office/drawing/2014/main" id="{C5E054B7-B09E-4C7A-A378-F8CD53448C4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9997" r="18772"/>
              <a:stretch/>
            </p:blipFill>
            <p:spPr>
              <a:xfrm>
                <a:off x="3421215" y="1388690"/>
                <a:ext cx="1146596" cy="13244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4" name="Google Shape;81;p16">
                <a:extLst>
                  <a:ext uri="{FF2B5EF4-FFF2-40B4-BE49-F238E27FC236}">
                    <a16:creationId xmlns:a16="http://schemas.microsoft.com/office/drawing/2014/main" id="{D9CB616C-BA48-43BA-A56F-963537F3CDC0}"/>
                  </a:ext>
                </a:extLst>
              </p:cNvPr>
              <p:cNvSpPr/>
              <p:nvPr/>
            </p:nvSpPr>
            <p:spPr>
              <a:xfrm>
                <a:off x="1693371" y="928597"/>
                <a:ext cx="2309400" cy="2309400"/>
              </a:xfrm>
              <a:prstGeom prst="arc">
                <a:avLst>
                  <a:gd name="adj1" fmla="val 18003836"/>
                  <a:gd name="adj2" fmla="val 0"/>
                </a:avLst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dk2"/>
                  </a:solidFill>
                </a:endParaRPr>
              </a:p>
            </p:txBody>
          </p:sp>
          <p:sp>
            <p:nvSpPr>
              <p:cNvPr id="87" name="Google Shape;82;p16">
                <a:extLst>
                  <a:ext uri="{FF2B5EF4-FFF2-40B4-BE49-F238E27FC236}">
                    <a16:creationId xmlns:a16="http://schemas.microsoft.com/office/drawing/2014/main" id="{C5F6EA51-8BD8-42A2-B6F7-06A565A6358C}"/>
                  </a:ext>
                </a:extLst>
              </p:cNvPr>
              <p:cNvSpPr/>
              <p:nvPr/>
            </p:nvSpPr>
            <p:spPr>
              <a:xfrm flipH="1">
                <a:off x="4002632" y="928597"/>
                <a:ext cx="2309400" cy="2309400"/>
              </a:xfrm>
              <a:prstGeom prst="arc">
                <a:avLst>
                  <a:gd name="adj1" fmla="val 18003836"/>
                  <a:gd name="adj2" fmla="val 0"/>
                </a:avLst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88" name="Google Shape;83;p16">
                <a:extLst>
                  <a:ext uri="{FF2B5EF4-FFF2-40B4-BE49-F238E27FC236}">
                    <a16:creationId xmlns:a16="http://schemas.microsoft.com/office/drawing/2014/main" id="{1AF5A196-4529-43C4-A3BB-24F3DE0EF15D}"/>
                  </a:ext>
                </a:extLst>
              </p:cNvPr>
              <p:cNvSpPr/>
              <p:nvPr/>
            </p:nvSpPr>
            <p:spPr>
              <a:xfrm rot="-3600000">
                <a:off x="3358007" y="1027464"/>
                <a:ext cx="87513" cy="87009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9" name="Google Shape;85;p16">
                <a:extLst>
                  <a:ext uri="{FF2B5EF4-FFF2-40B4-BE49-F238E27FC236}">
                    <a16:creationId xmlns:a16="http://schemas.microsoft.com/office/drawing/2014/main" id="{5F0AF7B3-34A1-4D51-8490-7B10FF0D400C}"/>
                  </a:ext>
                </a:extLst>
              </p:cNvPr>
              <p:cNvSpPr/>
              <p:nvPr/>
            </p:nvSpPr>
            <p:spPr>
              <a:xfrm rot="10800000">
                <a:off x="4002632" y="928497"/>
                <a:ext cx="2309400" cy="2309400"/>
              </a:xfrm>
              <a:prstGeom prst="arc">
                <a:avLst>
                  <a:gd name="adj1" fmla="val 18003836"/>
                  <a:gd name="adj2" fmla="val 0"/>
                </a:avLst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dk2"/>
                  </a:solidFill>
                </a:endParaRPr>
              </a:p>
            </p:txBody>
          </p:sp>
          <p:sp>
            <p:nvSpPr>
              <p:cNvPr id="90" name="Google Shape;86;p16">
                <a:extLst>
                  <a:ext uri="{FF2B5EF4-FFF2-40B4-BE49-F238E27FC236}">
                    <a16:creationId xmlns:a16="http://schemas.microsoft.com/office/drawing/2014/main" id="{E6D99879-A4D6-42F6-BC27-83BC1E23090F}"/>
                  </a:ext>
                </a:extLst>
              </p:cNvPr>
              <p:cNvSpPr/>
              <p:nvPr/>
            </p:nvSpPr>
            <p:spPr>
              <a:xfrm rot="10800000" flipH="1">
                <a:off x="1693371" y="928497"/>
                <a:ext cx="2309400" cy="2309400"/>
              </a:xfrm>
              <a:prstGeom prst="arc">
                <a:avLst>
                  <a:gd name="adj1" fmla="val 18003836"/>
                  <a:gd name="adj2" fmla="val 0"/>
                </a:avLst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dk2"/>
                  </a:solidFill>
                </a:endParaRPr>
              </a:p>
            </p:txBody>
          </p:sp>
          <p:sp>
            <p:nvSpPr>
              <p:cNvPr id="91" name="Google Shape;107;p16">
                <a:extLst>
                  <a:ext uri="{FF2B5EF4-FFF2-40B4-BE49-F238E27FC236}">
                    <a16:creationId xmlns:a16="http://schemas.microsoft.com/office/drawing/2014/main" id="{BB52AC9A-89B3-46A0-8204-73521B96FD17}"/>
                  </a:ext>
                </a:extLst>
              </p:cNvPr>
              <p:cNvSpPr txBox="1"/>
              <p:nvPr/>
            </p:nvSpPr>
            <p:spPr>
              <a:xfrm>
                <a:off x="4506324" y="1388700"/>
                <a:ext cx="1243743" cy="132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Forwards/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Backwards component</a:t>
                </a:r>
                <a:endParaRPr sz="1300" b="1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5" name="Google Shape;83;p16">
                <a:extLst>
                  <a:ext uri="{FF2B5EF4-FFF2-40B4-BE49-F238E27FC236}">
                    <a16:creationId xmlns:a16="http://schemas.microsoft.com/office/drawing/2014/main" id="{264E3051-8511-4D2C-9183-55D18D9C4E2F}"/>
                  </a:ext>
                </a:extLst>
              </p:cNvPr>
              <p:cNvSpPr/>
              <p:nvPr/>
            </p:nvSpPr>
            <p:spPr>
              <a:xfrm rot="3600000">
                <a:off x="4558588" y="1027464"/>
                <a:ext cx="87513" cy="87009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6" name="Google Shape;83;p16">
                <a:extLst>
                  <a:ext uri="{FF2B5EF4-FFF2-40B4-BE49-F238E27FC236}">
                    <a16:creationId xmlns:a16="http://schemas.microsoft.com/office/drawing/2014/main" id="{48431DB6-F65E-4BC6-A22A-D69D1F90E5CC}"/>
                  </a:ext>
                </a:extLst>
              </p:cNvPr>
              <p:cNvSpPr/>
              <p:nvPr/>
            </p:nvSpPr>
            <p:spPr>
              <a:xfrm rot="7200000">
                <a:off x="4540432" y="3040330"/>
                <a:ext cx="87513" cy="87009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3;p16">
                <a:extLst>
                  <a:ext uri="{FF2B5EF4-FFF2-40B4-BE49-F238E27FC236}">
                    <a16:creationId xmlns:a16="http://schemas.microsoft.com/office/drawing/2014/main" id="{661345B9-1AE5-43D7-9FC0-E4F8C20D6C17}"/>
                  </a:ext>
                </a:extLst>
              </p:cNvPr>
              <p:cNvSpPr/>
              <p:nvPr/>
            </p:nvSpPr>
            <p:spPr>
              <a:xfrm rot="-7200000">
                <a:off x="3377458" y="3040330"/>
                <a:ext cx="87513" cy="87009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10856D1-9C2E-4E05-B46F-AA5484CE925E}"/>
                </a:ext>
              </a:extLst>
            </p:cNvPr>
            <p:cNvGrpSpPr/>
            <p:nvPr/>
          </p:nvGrpSpPr>
          <p:grpSpPr>
            <a:xfrm>
              <a:off x="1576507" y="1787465"/>
              <a:ext cx="3489022" cy="4682400"/>
              <a:chOff x="5007314" y="1787465"/>
              <a:chExt cx="3489022" cy="4682400"/>
            </a:xfrm>
          </p:grpSpPr>
          <p:pic>
            <p:nvPicPr>
              <p:cNvPr id="68" name="Google Shape;92;p16">
                <a:extLst>
                  <a:ext uri="{FF2B5EF4-FFF2-40B4-BE49-F238E27FC236}">
                    <a16:creationId xmlns:a16="http://schemas.microsoft.com/office/drawing/2014/main" id="{E7D033E0-8EC3-4D0D-9A05-094BA7C68218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9997" r="18772"/>
              <a:stretch/>
            </p:blipFill>
            <p:spPr>
              <a:xfrm>
                <a:off x="5588725" y="3424549"/>
                <a:ext cx="1162410" cy="13427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" name="Google Shape;93;p16">
                <a:extLst>
                  <a:ext uri="{FF2B5EF4-FFF2-40B4-BE49-F238E27FC236}">
                    <a16:creationId xmlns:a16="http://schemas.microsoft.com/office/drawing/2014/main" id="{8F75A294-CD2B-4946-BBA5-A451C98F5F96}"/>
                  </a:ext>
                </a:extLst>
              </p:cNvPr>
              <p:cNvSpPr/>
              <p:nvPr/>
            </p:nvSpPr>
            <p:spPr>
              <a:xfrm rot="5400000">
                <a:off x="5007464" y="1787315"/>
                <a:ext cx="2341200" cy="2341500"/>
              </a:xfrm>
              <a:prstGeom prst="arc">
                <a:avLst>
                  <a:gd name="adj1" fmla="val 18003836"/>
                  <a:gd name="adj2" fmla="val 0"/>
                </a:avLst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70" name="Google Shape;94;p16">
                <a:extLst>
                  <a:ext uri="{FF2B5EF4-FFF2-40B4-BE49-F238E27FC236}">
                    <a16:creationId xmlns:a16="http://schemas.microsoft.com/office/drawing/2014/main" id="{C84D92DE-CC3D-48AD-90E5-2D396650929D}"/>
                  </a:ext>
                </a:extLst>
              </p:cNvPr>
              <p:cNvSpPr/>
              <p:nvPr/>
            </p:nvSpPr>
            <p:spPr>
              <a:xfrm rot="5400000" flipH="1">
                <a:off x="5007464" y="4128515"/>
                <a:ext cx="2341200" cy="2341500"/>
              </a:xfrm>
              <a:prstGeom prst="arc">
                <a:avLst>
                  <a:gd name="adj1" fmla="val 18003836"/>
                  <a:gd name="adj2" fmla="val 0"/>
                </a:avLst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71" name="Google Shape;97;p16">
                <a:extLst>
                  <a:ext uri="{FF2B5EF4-FFF2-40B4-BE49-F238E27FC236}">
                    <a16:creationId xmlns:a16="http://schemas.microsoft.com/office/drawing/2014/main" id="{7420067E-6E6E-40B2-B8DD-E02035F27A37}"/>
                  </a:ext>
                </a:extLst>
              </p:cNvPr>
              <p:cNvSpPr/>
              <p:nvPr/>
            </p:nvSpPr>
            <p:spPr>
              <a:xfrm rot="-5400000">
                <a:off x="5007797" y="4128515"/>
                <a:ext cx="2341200" cy="2341500"/>
              </a:xfrm>
              <a:prstGeom prst="arc">
                <a:avLst>
                  <a:gd name="adj1" fmla="val 18003836"/>
                  <a:gd name="adj2" fmla="val 0"/>
                </a:avLst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72" name="Google Shape;98;p16">
                <a:extLst>
                  <a:ext uri="{FF2B5EF4-FFF2-40B4-BE49-F238E27FC236}">
                    <a16:creationId xmlns:a16="http://schemas.microsoft.com/office/drawing/2014/main" id="{019D3996-E414-4349-B42A-E80FC7E2026A}"/>
                  </a:ext>
                </a:extLst>
              </p:cNvPr>
              <p:cNvSpPr/>
              <p:nvPr/>
            </p:nvSpPr>
            <p:spPr>
              <a:xfrm rot="-5400000" flipH="1">
                <a:off x="5007797" y="1787315"/>
                <a:ext cx="2341200" cy="2341500"/>
              </a:xfrm>
              <a:prstGeom prst="arc">
                <a:avLst>
                  <a:gd name="adj1" fmla="val 18003836"/>
                  <a:gd name="adj2" fmla="val 0"/>
                </a:avLst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dk2"/>
                  </a:solidFill>
                </a:endParaRPr>
              </a:p>
            </p:txBody>
          </p:sp>
          <p:sp>
            <p:nvSpPr>
              <p:cNvPr id="73" name="Google Shape;110;p16">
                <a:extLst>
                  <a:ext uri="{FF2B5EF4-FFF2-40B4-BE49-F238E27FC236}">
                    <a16:creationId xmlns:a16="http://schemas.microsoft.com/office/drawing/2014/main" id="{1C4E5AFE-98BA-4FB1-9EB1-50D7FF47811A}"/>
                  </a:ext>
                </a:extLst>
              </p:cNvPr>
              <p:cNvSpPr txBox="1"/>
              <p:nvPr/>
            </p:nvSpPr>
            <p:spPr>
              <a:xfrm>
                <a:off x="7158599" y="3439800"/>
                <a:ext cx="1337737" cy="132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Strafing component</a:t>
                </a:r>
                <a:endParaRPr sz="1300" b="1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4" name="Google Shape;83;p16">
                <a:extLst>
                  <a:ext uri="{FF2B5EF4-FFF2-40B4-BE49-F238E27FC236}">
                    <a16:creationId xmlns:a16="http://schemas.microsoft.com/office/drawing/2014/main" id="{9F1393A7-974F-4ADF-A1FC-2ED597299CEB}"/>
                  </a:ext>
                </a:extLst>
              </p:cNvPr>
              <p:cNvSpPr/>
              <p:nvPr/>
            </p:nvSpPr>
            <p:spPr>
              <a:xfrm rot="-1800000">
                <a:off x="5121019" y="3495697"/>
                <a:ext cx="87513" cy="87009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83;p16">
                <a:extLst>
                  <a:ext uri="{FF2B5EF4-FFF2-40B4-BE49-F238E27FC236}">
                    <a16:creationId xmlns:a16="http://schemas.microsoft.com/office/drawing/2014/main" id="{3BC081A7-1047-4059-A9FE-86E0517EF3FB}"/>
                  </a:ext>
                </a:extLst>
              </p:cNvPr>
              <p:cNvSpPr/>
              <p:nvPr/>
            </p:nvSpPr>
            <p:spPr>
              <a:xfrm rot="1800000">
                <a:off x="7146881" y="3500462"/>
                <a:ext cx="87513" cy="87009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83;p16">
                <a:extLst>
                  <a:ext uri="{FF2B5EF4-FFF2-40B4-BE49-F238E27FC236}">
                    <a16:creationId xmlns:a16="http://schemas.microsoft.com/office/drawing/2014/main" id="{7796306A-2889-4718-B7BF-AD540A535E50}"/>
                  </a:ext>
                </a:extLst>
              </p:cNvPr>
              <p:cNvSpPr/>
              <p:nvPr/>
            </p:nvSpPr>
            <p:spPr>
              <a:xfrm rot="-9000000">
                <a:off x="5121020" y="4669858"/>
                <a:ext cx="87513" cy="87009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83;p16">
                <a:extLst>
                  <a:ext uri="{FF2B5EF4-FFF2-40B4-BE49-F238E27FC236}">
                    <a16:creationId xmlns:a16="http://schemas.microsoft.com/office/drawing/2014/main" id="{8B5E14B6-70A6-4F46-B63E-1ECA2DCCC6D1}"/>
                  </a:ext>
                </a:extLst>
              </p:cNvPr>
              <p:cNvSpPr/>
              <p:nvPr/>
            </p:nvSpPr>
            <p:spPr>
              <a:xfrm rot="9000000">
                <a:off x="7146879" y="4669858"/>
                <a:ext cx="87513" cy="87009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466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19753E-6 L 0.12709 4.19753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Forwards/Backwards Derivation: Heading</a:t>
            </a:r>
            <a:endParaRPr dirty="0"/>
          </a:p>
        </p:txBody>
      </p:sp>
      <p:pic>
        <p:nvPicPr>
          <p:cNvPr id="199" name="Google Shape;1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00" y="1017725"/>
            <a:ext cx="2755766" cy="38209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988EC-916B-4A86-8B5F-BA1BB111F348}"/>
                  </a:ext>
                </a:extLst>
              </p:cNvPr>
              <p:cNvSpPr txBox="1"/>
              <p:nvPr/>
            </p:nvSpPr>
            <p:spPr>
              <a:xfrm>
                <a:off x="4476750" y="1289050"/>
                <a:ext cx="3448050" cy="9541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b="0" dirty="0">
                  <a:solidFill>
                    <a:srgbClr val="595959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>
                  <a:solidFill>
                    <a:srgbClr val="595959"/>
                  </a:solidFill>
                  <a:ea typeface="Cambria Math" panose="02040503050406030204" pitchFamily="18" charset="0"/>
                </a:endParaRPr>
              </a:p>
              <a:p>
                <a:endParaRPr lang="en-US" dirty="0"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F988EC-916B-4A86-8B5F-BA1BB111F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1289050"/>
                <a:ext cx="3448050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478AF1-13DD-43E9-9495-8A7B5F224E1D}"/>
                  </a:ext>
                </a:extLst>
              </p:cNvPr>
              <p:cNvSpPr txBox="1"/>
              <p:nvPr/>
            </p:nvSpPr>
            <p:spPr>
              <a:xfrm>
                <a:off x="3714750" y="2433141"/>
                <a:ext cx="5117550" cy="2907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>
                  <a:solidFill>
                    <a:srgbClr val="595959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b="0" dirty="0">
                  <a:solidFill>
                    <a:srgbClr val="595959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b="0" dirty="0">
                  <a:solidFill>
                    <a:srgbClr val="595959"/>
                  </a:solidFill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srgbClr val="595959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ea typeface="Cambria Math" panose="02040503050406030204" pitchFamily="18" charset="0"/>
                </a:endParaRPr>
              </a:p>
              <a:p>
                <a:endParaRPr lang="en-US" sz="2400" dirty="0"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478AF1-13DD-43E9-9495-8A7B5F224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0" y="2433141"/>
                <a:ext cx="5117550" cy="2907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41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Forwards/Backwards Derivation: Radius</a:t>
            </a:r>
            <a:endParaRPr dirty="0"/>
          </a:p>
        </p:txBody>
      </p:sp>
      <p:pic>
        <p:nvPicPr>
          <p:cNvPr id="199" name="Google Shape;1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00" y="1017725"/>
            <a:ext cx="2755766" cy="38209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CDF0E4-E838-48F7-BAD5-B168D6003932}"/>
                  </a:ext>
                </a:extLst>
              </p:cNvPr>
              <p:cNvSpPr txBox="1"/>
              <p:nvPr/>
            </p:nvSpPr>
            <p:spPr>
              <a:xfrm>
                <a:off x="4476750" y="1289050"/>
                <a:ext cx="3448050" cy="9541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b="0" dirty="0">
                  <a:solidFill>
                    <a:srgbClr val="595959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>
                  <a:solidFill>
                    <a:srgbClr val="595959"/>
                  </a:solidFill>
                  <a:ea typeface="Cambria Math" panose="02040503050406030204" pitchFamily="18" charset="0"/>
                </a:endParaRPr>
              </a:p>
              <a:p>
                <a:endParaRPr lang="en-US" dirty="0"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CDF0E4-E838-48F7-BAD5-B168D6003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1289050"/>
                <a:ext cx="3448050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4615CE-0A50-43A4-8ABD-2D0AAEB24542}"/>
                  </a:ext>
                </a:extLst>
              </p:cNvPr>
              <p:cNvSpPr txBox="1"/>
              <p:nvPr/>
            </p:nvSpPr>
            <p:spPr>
              <a:xfrm>
                <a:off x="3714750" y="2298700"/>
                <a:ext cx="5117550" cy="28534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rgbClr val="595959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595959"/>
                  </a:solidFill>
                </a:endParaRPr>
              </a:p>
              <a:p>
                <a:endParaRPr lang="en-US" sz="2400" dirty="0">
                  <a:solidFill>
                    <a:srgbClr val="595959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595959"/>
                  </a:solidFill>
                </a:endParaRPr>
              </a:p>
              <a:p>
                <a:endParaRPr lang="en-US" dirty="0"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4615CE-0A50-43A4-8ABD-2D0AAEB24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0" y="2298700"/>
                <a:ext cx="5117550" cy="28534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3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Forwards/Backwards Derivation: Radius</a:t>
            </a:r>
            <a:endParaRPr dirty="0"/>
          </a:p>
        </p:txBody>
      </p:sp>
      <p:pic>
        <p:nvPicPr>
          <p:cNvPr id="199" name="Google Shape;1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00" y="1017725"/>
            <a:ext cx="2755766" cy="38209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CDF0E4-E838-48F7-BAD5-B168D6003932}"/>
                  </a:ext>
                </a:extLst>
              </p:cNvPr>
              <p:cNvSpPr txBox="1"/>
              <p:nvPr/>
            </p:nvSpPr>
            <p:spPr>
              <a:xfrm>
                <a:off x="4476750" y="1289050"/>
                <a:ext cx="3448050" cy="7562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CDF0E4-E838-48F7-BAD5-B168D6003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1289050"/>
                <a:ext cx="3448050" cy="7562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4615CE-0A50-43A4-8ABD-2D0AAEB24542}"/>
                  </a:ext>
                </a:extLst>
              </p:cNvPr>
              <p:cNvSpPr txBox="1"/>
              <p:nvPr/>
            </p:nvSpPr>
            <p:spPr>
              <a:xfrm>
                <a:off x="3714750" y="2298700"/>
                <a:ext cx="5117550" cy="21916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𝐿𝑟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−∆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𝑅𝑟</m:t>
                      </m:r>
                    </m:oMath>
                  </m:oMathPara>
                </a14:m>
                <a:endParaRPr lang="en-US" sz="2400" b="0" dirty="0">
                  <a:solidFill>
                    <a:srgbClr val="595959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𝐿𝑟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𝑅𝑟</m:t>
                      </m:r>
                    </m:oMath>
                  </m:oMathPara>
                </a14:m>
                <a:endParaRPr lang="en-US" sz="2400" dirty="0">
                  <a:solidFill>
                    <a:srgbClr val="595959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95959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595959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b="1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en-US" sz="2400" b="1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sz="2400" b="1" i="1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</m:num>
                        <m:den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sz="2400" b="1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595959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4615CE-0A50-43A4-8ABD-2D0AAEB24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0" y="2298700"/>
                <a:ext cx="5117550" cy="21916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82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849</Words>
  <Application>Microsoft Office PowerPoint</Application>
  <PresentationFormat>On-screen Show (16:9)</PresentationFormat>
  <Paragraphs>158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Courier New</vt:lpstr>
      <vt:lpstr>Montserrat</vt:lpstr>
      <vt:lpstr>Cambria Math</vt:lpstr>
      <vt:lpstr>Open Sans</vt:lpstr>
      <vt:lpstr>Simple Light</vt:lpstr>
      <vt:lpstr>Odometry</vt:lpstr>
      <vt:lpstr>What is Odometry?</vt:lpstr>
      <vt:lpstr>Part 1: Derivation</vt:lpstr>
      <vt:lpstr>Types of Movement</vt:lpstr>
      <vt:lpstr>Simplification 1: Treat Lines as Arcs</vt:lpstr>
      <vt:lpstr>Simplification 2: Split Into Components</vt:lpstr>
      <vt:lpstr>Forwards/Backwards Derivation: Heading</vt:lpstr>
      <vt:lpstr>Forwards/Backwards Derivation: Radius</vt:lpstr>
      <vt:lpstr>Forwards/Backwards Derivation: Radius</vt:lpstr>
      <vt:lpstr>Forwards/Backwards Derivation: Final</vt:lpstr>
      <vt:lpstr>Strafing Derivation: Heading</vt:lpstr>
      <vt:lpstr>Strafing Derivation: Radius</vt:lpstr>
      <vt:lpstr>Strafing Derivation: Final</vt:lpstr>
      <vt:lpstr>Final Equations</vt:lpstr>
      <vt:lpstr>Adding onto Current Position</vt:lpstr>
      <vt:lpstr>Part 2: Implementation</vt:lpstr>
      <vt:lpstr>Wiring</vt:lpstr>
      <vt:lpstr>Coding</vt:lpstr>
      <vt:lpstr>Making Odometry Better: Software</vt:lpstr>
      <vt:lpstr>Making Odometry Better: Hardware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Odometry</dc:title>
  <cp:lastModifiedBy>Keertik Bacon</cp:lastModifiedBy>
  <cp:revision>38</cp:revision>
  <dcterms:modified xsi:type="dcterms:W3CDTF">2020-07-19T22:04:01Z</dcterms:modified>
</cp:coreProperties>
</file>